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61" r:id="rId4"/>
    <p:sldId id="262" r:id="rId5"/>
    <p:sldId id="256" r:id="rId6"/>
    <p:sldId id="257" r:id="rId7"/>
    <p:sldId id="273" r:id="rId8"/>
    <p:sldId id="263" r:id="rId9"/>
    <p:sldId id="259" r:id="rId10"/>
    <p:sldId id="264" r:id="rId11"/>
    <p:sldId id="266" r:id="rId12"/>
    <p:sldId id="274" r:id="rId13"/>
    <p:sldId id="268" r:id="rId14"/>
    <p:sldId id="267" r:id="rId15"/>
    <p:sldId id="272" r:id="rId16"/>
    <p:sldId id="269" r:id="rId17"/>
    <p:sldId id="270" r:id="rId18"/>
    <p:sldId id="271"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6" autoAdjust="0"/>
    <p:restoredTop sz="94660"/>
  </p:normalViewPr>
  <p:slideViewPr>
    <p:cSldViewPr snapToGrid="0">
      <p:cViewPr varScale="1">
        <p:scale>
          <a:sx n="55" d="100"/>
          <a:sy n="55" d="100"/>
        </p:scale>
        <p:origin x="39" y="30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tienne Grosrenaud" userId="cab5ec5adada70a4" providerId="LiveId" clId="{F12D267C-97E6-4E50-ADFE-0A05F59C8948}"/>
    <pc:docChg chg="addSld modSld">
      <pc:chgData name="Etienne Grosrenaud" userId="cab5ec5adada70a4" providerId="LiveId" clId="{F12D267C-97E6-4E50-ADFE-0A05F59C8948}" dt="2024-02-18T15:55:37.404" v="39" actId="207"/>
      <pc:docMkLst>
        <pc:docMk/>
      </pc:docMkLst>
      <pc:sldChg chg="modSp mod">
        <pc:chgData name="Etienne Grosrenaud" userId="cab5ec5adada70a4" providerId="LiveId" clId="{F12D267C-97E6-4E50-ADFE-0A05F59C8948}" dt="2024-02-18T15:55:37.404" v="39" actId="207"/>
        <pc:sldMkLst>
          <pc:docMk/>
          <pc:sldMk cId="3906515403" sldId="266"/>
        </pc:sldMkLst>
        <pc:spChg chg="mod">
          <ac:chgData name="Etienne Grosrenaud" userId="cab5ec5adada70a4" providerId="LiveId" clId="{F12D267C-97E6-4E50-ADFE-0A05F59C8948}" dt="2024-02-18T15:55:37.404" v="39" actId="207"/>
          <ac:spMkLst>
            <pc:docMk/>
            <pc:sldMk cId="3906515403" sldId="266"/>
            <ac:spMk id="4" creationId="{EF614C92-C969-A39B-2A82-DAE1A0ACFB5E}"/>
          </ac:spMkLst>
        </pc:spChg>
      </pc:sldChg>
      <pc:sldChg chg="addSp delSp modSp new mod modAnim">
        <pc:chgData name="Etienne Grosrenaud" userId="cab5ec5adada70a4" providerId="LiveId" clId="{F12D267C-97E6-4E50-ADFE-0A05F59C8948}" dt="2024-02-18T15:54:19.380" v="5" actId="1076"/>
        <pc:sldMkLst>
          <pc:docMk/>
          <pc:sldMk cId="821526961" sldId="274"/>
        </pc:sldMkLst>
        <pc:spChg chg="del">
          <ac:chgData name="Etienne Grosrenaud" userId="cab5ec5adada70a4" providerId="LiveId" clId="{F12D267C-97E6-4E50-ADFE-0A05F59C8948}" dt="2024-02-18T15:53:58.810" v="1"/>
          <ac:spMkLst>
            <pc:docMk/>
            <pc:sldMk cId="821526961" sldId="274"/>
            <ac:spMk id="3" creationId="{7735A668-EBBC-0C89-8B2B-607CA32B1ECF}"/>
          </ac:spMkLst>
        </pc:spChg>
        <pc:picChg chg="add mod">
          <ac:chgData name="Etienne Grosrenaud" userId="cab5ec5adada70a4" providerId="LiveId" clId="{F12D267C-97E6-4E50-ADFE-0A05F59C8948}" dt="2024-02-18T15:54:19.380" v="5" actId="1076"/>
          <ac:picMkLst>
            <pc:docMk/>
            <pc:sldMk cId="821526961" sldId="274"/>
            <ac:picMk id="4" creationId="{5A538CDA-89CC-A8D7-DD41-0C62ADDD5A5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31DF46-10E2-DF5F-1AEB-35818AC9E58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7D2C568-CAE4-9163-D6C2-7AF7B96F89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24B5B74-BC96-8B50-8344-170B70002590}"/>
              </a:ext>
            </a:extLst>
          </p:cNvPr>
          <p:cNvSpPr>
            <a:spLocks noGrp="1"/>
          </p:cNvSpPr>
          <p:nvPr>
            <p:ph type="dt" sz="half" idx="10"/>
          </p:nvPr>
        </p:nvSpPr>
        <p:spPr/>
        <p:txBody>
          <a:bodyPr/>
          <a:lstStyle/>
          <a:p>
            <a:fld id="{322B26DE-B143-4B47-88DC-50E4B28FCAFC}" type="datetimeFigureOut">
              <a:rPr lang="fr-FR" smtClean="0"/>
              <a:t>18/02/2024</a:t>
            </a:fld>
            <a:endParaRPr lang="fr-FR"/>
          </a:p>
        </p:txBody>
      </p:sp>
      <p:sp>
        <p:nvSpPr>
          <p:cNvPr id="5" name="Espace réservé du pied de page 4">
            <a:extLst>
              <a:ext uri="{FF2B5EF4-FFF2-40B4-BE49-F238E27FC236}">
                <a16:creationId xmlns:a16="http://schemas.microsoft.com/office/drawing/2014/main" id="{1250650C-E532-4D81-70F2-D93ED8D7AD2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6DF5E1-9A53-C4EE-8872-978F8938EAF0}"/>
              </a:ext>
            </a:extLst>
          </p:cNvPr>
          <p:cNvSpPr>
            <a:spLocks noGrp="1"/>
          </p:cNvSpPr>
          <p:nvPr>
            <p:ph type="sldNum" sz="quarter" idx="12"/>
          </p:nvPr>
        </p:nvSpPr>
        <p:spPr/>
        <p:txBody>
          <a:bodyPr/>
          <a:lstStyle/>
          <a:p>
            <a:fld id="{D9309FA1-38A0-4F3F-A615-7E49D8272F35}" type="slidenum">
              <a:rPr lang="fr-FR" smtClean="0"/>
              <a:t>‹N°›</a:t>
            </a:fld>
            <a:endParaRPr lang="fr-FR"/>
          </a:p>
        </p:txBody>
      </p:sp>
    </p:spTree>
    <p:extLst>
      <p:ext uri="{BB962C8B-B14F-4D97-AF65-F5344CB8AC3E}">
        <p14:creationId xmlns:p14="http://schemas.microsoft.com/office/powerpoint/2010/main" val="1551221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BD823-056E-9AEC-05FE-2C083E7A04D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0859BB5-A273-DF26-577C-1D120B89F92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7924DD-920B-BB30-BEAF-AC3FFFE3822F}"/>
              </a:ext>
            </a:extLst>
          </p:cNvPr>
          <p:cNvSpPr>
            <a:spLocks noGrp="1"/>
          </p:cNvSpPr>
          <p:nvPr>
            <p:ph type="dt" sz="half" idx="10"/>
          </p:nvPr>
        </p:nvSpPr>
        <p:spPr/>
        <p:txBody>
          <a:bodyPr/>
          <a:lstStyle/>
          <a:p>
            <a:fld id="{322B26DE-B143-4B47-88DC-50E4B28FCAFC}" type="datetimeFigureOut">
              <a:rPr lang="fr-FR" smtClean="0"/>
              <a:t>18/02/2024</a:t>
            </a:fld>
            <a:endParaRPr lang="fr-FR"/>
          </a:p>
        </p:txBody>
      </p:sp>
      <p:sp>
        <p:nvSpPr>
          <p:cNvPr id="5" name="Espace réservé du pied de page 4">
            <a:extLst>
              <a:ext uri="{FF2B5EF4-FFF2-40B4-BE49-F238E27FC236}">
                <a16:creationId xmlns:a16="http://schemas.microsoft.com/office/drawing/2014/main" id="{9885DCDF-5D0B-74DF-49A0-A89FA64D1F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7B3FDB-96F7-CCE4-98FC-6E2CD0147484}"/>
              </a:ext>
            </a:extLst>
          </p:cNvPr>
          <p:cNvSpPr>
            <a:spLocks noGrp="1"/>
          </p:cNvSpPr>
          <p:nvPr>
            <p:ph type="sldNum" sz="quarter" idx="12"/>
          </p:nvPr>
        </p:nvSpPr>
        <p:spPr/>
        <p:txBody>
          <a:bodyPr/>
          <a:lstStyle/>
          <a:p>
            <a:fld id="{D9309FA1-38A0-4F3F-A615-7E49D8272F35}" type="slidenum">
              <a:rPr lang="fr-FR" smtClean="0"/>
              <a:t>‹N°›</a:t>
            </a:fld>
            <a:endParaRPr lang="fr-FR"/>
          </a:p>
        </p:txBody>
      </p:sp>
    </p:spTree>
    <p:extLst>
      <p:ext uri="{BB962C8B-B14F-4D97-AF65-F5344CB8AC3E}">
        <p14:creationId xmlns:p14="http://schemas.microsoft.com/office/powerpoint/2010/main" val="50030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6CD53F2-29CD-4C11-FA4E-05EDBD7EABC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9CF60A0-E1DE-08D6-3917-E135895AF5D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FE0B06-5586-816D-E3D7-B223E89836B8}"/>
              </a:ext>
            </a:extLst>
          </p:cNvPr>
          <p:cNvSpPr>
            <a:spLocks noGrp="1"/>
          </p:cNvSpPr>
          <p:nvPr>
            <p:ph type="dt" sz="half" idx="10"/>
          </p:nvPr>
        </p:nvSpPr>
        <p:spPr/>
        <p:txBody>
          <a:bodyPr/>
          <a:lstStyle/>
          <a:p>
            <a:fld id="{322B26DE-B143-4B47-88DC-50E4B28FCAFC}" type="datetimeFigureOut">
              <a:rPr lang="fr-FR" smtClean="0"/>
              <a:t>18/02/2024</a:t>
            </a:fld>
            <a:endParaRPr lang="fr-FR"/>
          </a:p>
        </p:txBody>
      </p:sp>
      <p:sp>
        <p:nvSpPr>
          <p:cNvPr id="5" name="Espace réservé du pied de page 4">
            <a:extLst>
              <a:ext uri="{FF2B5EF4-FFF2-40B4-BE49-F238E27FC236}">
                <a16:creationId xmlns:a16="http://schemas.microsoft.com/office/drawing/2014/main" id="{2D25E762-6B47-21F6-6947-1F155B7401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68D7DBB-0B36-7266-B9B3-56C4E3572F80}"/>
              </a:ext>
            </a:extLst>
          </p:cNvPr>
          <p:cNvSpPr>
            <a:spLocks noGrp="1"/>
          </p:cNvSpPr>
          <p:nvPr>
            <p:ph type="sldNum" sz="quarter" idx="12"/>
          </p:nvPr>
        </p:nvSpPr>
        <p:spPr/>
        <p:txBody>
          <a:bodyPr/>
          <a:lstStyle/>
          <a:p>
            <a:fld id="{D9309FA1-38A0-4F3F-A615-7E49D8272F35}" type="slidenum">
              <a:rPr lang="fr-FR" smtClean="0"/>
              <a:t>‹N°›</a:t>
            </a:fld>
            <a:endParaRPr lang="fr-FR"/>
          </a:p>
        </p:txBody>
      </p:sp>
    </p:spTree>
    <p:extLst>
      <p:ext uri="{BB962C8B-B14F-4D97-AF65-F5344CB8AC3E}">
        <p14:creationId xmlns:p14="http://schemas.microsoft.com/office/powerpoint/2010/main" val="941369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1C8941-925B-BF4A-463D-B27E12C77DE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5BF907E-2865-C0C7-5E69-058BE5D6470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88D475B-B57B-2C57-EBB8-43670A306B25}"/>
              </a:ext>
            </a:extLst>
          </p:cNvPr>
          <p:cNvSpPr>
            <a:spLocks noGrp="1"/>
          </p:cNvSpPr>
          <p:nvPr>
            <p:ph type="dt" sz="half" idx="10"/>
          </p:nvPr>
        </p:nvSpPr>
        <p:spPr/>
        <p:txBody>
          <a:bodyPr/>
          <a:lstStyle/>
          <a:p>
            <a:fld id="{322B26DE-B143-4B47-88DC-50E4B28FCAFC}" type="datetimeFigureOut">
              <a:rPr lang="fr-FR" smtClean="0"/>
              <a:t>18/02/2024</a:t>
            </a:fld>
            <a:endParaRPr lang="fr-FR"/>
          </a:p>
        </p:txBody>
      </p:sp>
      <p:sp>
        <p:nvSpPr>
          <p:cNvPr id="5" name="Espace réservé du pied de page 4">
            <a:extLst>
              <a:ext uri="{FF2B5EF4-FFF2-40B4-BE49-F238E27FC236}">
                <a16:creationId xmlns:a16="http://schemas.microsoft.com/office/drawing/2014/main" id="{A74C8145-463D-A1E3-184D-0F5A294E630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FBB4057-DBEA-786C-600F-0577F2BC7CCC}"/>
              </a:ext>
            </a:extLst>
          </p:cNvPr>
          <p:cNvSpPr>
            <a:spLocks noGrp="1"/>
          </p:cNvSpPr>
          <p:nvPr>
            <p:ph type="sldNum" sz="quarter" idx="12"/>
          </p:nvPr>
        </p:nvSpPr>
        <p:spPr/>
        <p:txBody>
          <a:bodyPr/>
          <a:lstStyle/>
          <a:p>
            <a:fld id="{D9309FA1-38A0-4F3F-A615-7E49D8272F35}" type="slidenum">
              <a:rPr lang="fr-FR" smtClean="0"/>
              <a:t>‹N°›</a:t>
            </a:fld>
            <a:endParaRPr lang="fr-FR"/>
          </a:p>
        </p:txBody>
      </p:sp>
    </p:spTree>
    <p:extLst>
      <p:ext uri="{BB962C8B-B14F-4D97-AF65-F5344CB8AC3E}">
        <p14:creationId xmlns:p14="http://schemas.microsoft.com/office/powerpoint/2010/main" val="3084516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77ADD6-96E6-3EF2-58E2-31550AE4E31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7D6BB58-A329-8958-572D-87DA842B54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AB41DCB-3988-482A-1F14-86C208905084}"/>
              </a:ext>
            </a:extLst>
          </p:cNvPr>
          <p:cNvSpPr>
            <a:spLocks noGrp="1"/>
          </p:cNvSpPr>
          <p:nvPr>
            <p:ph type="dt" sz="half" idx="10"/>
          </p:nvPr>
        </p:nvSpPr>
        <p:spPr/>
        <p:txBody>
          <a:bodyPr/>
          <a:lstStyle/>
          <a:p>
            <a:fld id="{322B26DE-B143-4B47-88DC-50E4B28FCAFC}" type="datetimeFigureOut">
              <a:rPr lang="fr-FR" smtClean="0"/>
              <a:t>18/02/2024</a:t>
            </a:fld>
            <a:endParaRPr lang="fr-FR"/>
          </a:p>
        </p:txBody>
      </p:sp>
      <p:sp>
        <p:nvSpPr>
          <p:cNvPr id="5" name="Espace réservé du pied de page 4">
            <a:extLst>
              <a:ext uri="{FF2B5EF4-FFF2-40B4-BE49-F238E27FC236}">
                <a16:creationId xmlns:a16="http://schemas.microsoft.com/office/drawing/2014/main" id="{B763AF48-96FA-32DF-B418-DA896994B20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9B7328-DB2A-46E5-82A7-B974BFAD1A05}"/>
              </a:ext>
            </a:extLst>
          </p:cNvPr>
          <p:cNvSpPr>
            <a:spLocks noGrp="1"/>
          </p:cNvSpPr>
          <p:nvPr>
            <p:ph type="sldNum" sz="quarter" idx="12"/>
          </p:nvPr>
        </p:nvSpPr>
        <p:spPr/>
        <p:txBody>
          <a:bodyPr/>
          <a:lstStyle/>
          <a:p>
            <a:fld id="{D9309FA1-38A0-4F3F-A615-7E49D8272F35}" type="slidenum">
              <a:rPr lang="fr-FR" smtClean="0"/>
              <a:t>‹N°›</a:t>
            </a:fld>
            <a:endParaRPr lang="fr-FR"/>
          </a:p>
        </p:txBody>
      </p:sp>
    </p:spTree>
    <p:extLst>
      <p:ext uri="{BB962C8B-B14F-4D97-AF65-F5344CB8AC3E}">
        <p14:creationId xmlns:p14="http://schemas.microsoft.com/office/powerpoint/2010/main" val="2721988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ABC2E5-5249-2723-FB88-B9C45E94CE5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7CD84DC-5432-B33C-E3AE-3B91342E212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E3F6E5D-7CB3-46B7-8873-B36F98D3C5E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27661FD-4D3D-7B8A-80CF-42CACBB6CF36}"/>
              </a:ext>
            </a:extLst>
          </p:cNvPr>
          <p:cNvSpPr>
            <a:spLocks noGrp="1"/>
          </p:cNvSpPr>
          <p:nvPr>
            <p:ph type="dt" sz="half" idx="10"/>
          </p:nvPr>
        </p:nvSpPr>
        <p:spPr/>
        <p:txBody>
          <a:bodyPr/>
          <a:lstStyle/>
          <a:p>
            <a:fld id="{322B26DE-B143-4B47-88DC-50E4B28FCAFC}" type="datetimeFigureOut">
              <a:rPr lang="fr-FR" smtClean="0"/>
              <a:t>18/02/2024</a:t>
            </a:fld>
            <a:endParaRPr lang="fr-FR"/>
          </a:p>
        </p:txBody>
      </p:sp>
      <p:sp>
        <p:nvSpPr>
          <p:cNvPr id="6" name="Espace réservé du pied de page 5">
            <a:extLst>
              <a:ext uri="{FF2B5EF4-FFF2-40B4-BE49-F238E27FC236}">
                <a16:creationId xmlns:a16="http://schemas.microsoft.com/office/drawing/2014/main" id="{F4C3CB19-42B6-BE2B-2042-8BE21E51BA6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AA6C680-FC3C-7B93-2D3E-92A328BD7CAA}"/>
              </a:ext>
            </a:extLst>
          </p:cNvPr>
          <p:cNvSpPr>
            <a:spLocks noGrp="1"/>
          </p:cNvSpPr>
          <p:nvPr>
            <p:ph type="sldNum" sz="quarter" idx="12"/>
          </p:nvPr>
        </p:nvSpPr>
        <p:spPr/>
        <p:txBody>
          <a:bodyPr/>
          <a:lstStyle/>
          <a:p>
            <a:fld id="{D9309FA1-38A0-4F3F-A615-7E49D8272F35}" type="slidenum">
              <a:rPr lang="fr-FR" smtClean="0"/>
              <a:t>‹N°›</a:t>
            </a:fld>
            <a:endParaRPr lang="fr-FR"/>
          </a:p>
        </p:txBody>
      </p:sp>
    </p:spTree>
    <p:extLst>
      <p:ext uri="{BB962C8B-B14F-4D97-AF65-F5344CB8AC3E}">
        <p14:creationId xmlns:p14="http://schemas.microsoft.com/office/powerpoint/2010/main" val="3775805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9DA81E-E162-A182-C18D-9C61F0FE8C0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09839A4-98B4-95EF-342D-E7163544E0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D5D93BC-F914-A77B-9518-F2A741C3E93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276D207-C092-F53C-793E-4BE64C27C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658B90E-B5A3-3B88-BABD-AA945337FB5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9F8CA9A-6CF0-D164-7ECC-E69DB4186CAD}"/>
              </a:ext>
            </a:extLst>
          </p:cNvPr>
          <p:cNvSpPr>
            <a:spLocks noGrp="1"/>
          </p:cNvSpPr>
          <p:nvPr>
            <p:ph type="dt" sz="half" idx="10"/>
          </p:nvPr>
        </p:nvSpPr>
        <p:spPr/>
        <p:txBody>
          <a:bodyPr/>
          <a:lstStyle/>
          <a:p>
            <a:fld id="{322B26DE-B143-4B47-88DC-50E4B28FCAFC}" type="datetimeFigureOut">
              <a:rPr lang="fr-FR" smtClean="0"/>
              <a:t>18/02/2024</a:t>
            </a:fld>
            <a:endParaRPr lang="fr-FR"/>
          </a:p>
        </p:txBody>
      </p:sp>
      <p:sp>
        <p:nvSpPr>
          <p:cNvPr id="8" name="Espace réservé du pied de page 7">
            <a:extLst>
              <a:ext uri="{FF2B5EF4-FFF2-40B4-BE49-F238E27FC236}">
                <a16:creationId xmlns:a16="http://schemas.microsoft.com/office/drawing/2014/main" id="{3B3EA18C-6C3B-F9CA-8472-381B28F7852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EAEB1D1-584B-77EB-9416-FF5C0B56A9AF}"/>
              </a:ext>
            </a:extLst>
          </p:cNvPr>
          <p:cNvSpPr>
            <a:spLocks noGrp="1"/>
          </p:cNvSpPr>
          <p:nvPr>
            <p:ph type="sldNum" sz="quarter" idx="12"/>
          </p:nvPr>
        </p:nvSpPr>
        <p:spPr/>
        <p:txBody>
          <a:bodyPr/>
          <a:lstStyle/>
          <a:p>
            <a:fld id="{D9309FA1-38A0-4F3F-A615-7E49D8272F35}" type="slidenum">
              <a:rPr lang="fr-FR" smtClean="0"/>
              <a:t>‹N°›</a:t>
            </a:fld>
            <a:endParaRPr lang="fr-FR"/>
          </a:p>
        </p:txBody>
      </p:sp>
    </p:spTree>
    <p:extLst>
      <p:ext uri="{BB962C8B-B14F-4D97-AF65-F5344CB8AC3E}">
        <p14:creationId xmlns:p14="http://schemas.microsoft.com/office/powerpoint/2010/main" val="3677620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0173B3-8CB7-F565-3690-4D96E35BAF4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DF62EA4-5AAC-0ACE-8077-8235E36A010D}"/>
              </a:ext>
            </a:extLst>
          </p:cNvPr>
          <p:cNvSpPr>
            <a:spLocks noGrp="1"/>
          </p:cNvSpPr>
          <p:nvPr>
            <p:ph type="dt" sz="half" idx="10"/>
          </p:nvPr>
        </p:nvSpPr>
        <p:spPr/>
        <p:txBody>
          <a:bodyPr/>
          <a:lstStyle/>
          <a:p>
            <a:fld id="{322B26DE-B143-4B47-88DC-50E4B28FCAFC}" type="datetimeFigureOut">
              <a:rPr lang="fr-FR" smtClean="0"/>
              <a:t>18/02/2024</a:t>
            </a:fld>
            <a:endParaRPr lang="fr-FR"/>
          </a:p>
        </p:txBody>
      </p:sp>
      <p:sp>
        <p:nvSpPr>
          <p:cNvPr id="4" name="Espace réservé du pied de page 3">
            <a:extLst>
              <a:ext uri="{FF2B5EF4-FFF2-40B4-BE49-F238E27FC236}">
                <a16:creationId xmlns:a16="http://schemas.microsoft.com/office/drawing/2014/main" id="{EC01C7EC-7456-6E73-93CE-A5D6590C28B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F61539B-368F-7E96-3474-30E0115B1956}"/>
              </a:ext>
            </a:extLst>
          </p:cNvPr>
          <p:cNvSpPr>
            <a:spLocks noGrp="1"/>
          </p:cNvSpPr>
          <p:nvPr>
            <p:ph type="sldNum" sz="quarter" idx="12"/>
          </p:nvPr>
        </p:nvSpPr>
        <p:spPr/>
        <p:txBody>
          <a:bodyPr/>
          <a:lstStyle/>
          <a:p>
            <a:fld id="{D9309FA1-38A0-4F3F-A615-7E49D8272F35}" type="slidenum">
              <a:rPr lang="fr-FR" smtClean="0"/>
              <a:t>‹N°›</a:t>
            </a:fld>
            <a:endParaRPr lang="fr-FR"/>
          </a:p>
        </p:txBody>
      </p:sp>
    </p:spTree>
    <p:extLst>
      <p:ext uri="{BB962C8B-B14F-4D97-AF65-F5344CB8AC3E}">
        <p14:creationId xmlns:p14="http://schemas.microsoft.com/office/powerpoint/2010/main" val="241060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119FA23-B08C-86D4-3C32-54BD611DE68F}"/>
              </a:ext>
            </a:extLst>
          </p:cNvPr>
          <p:cNvSpPr>
            <a:spLocks noGrp="1"/>
          </p:cNvSpPr>
          <p:nvPr>
            <p:ph type="dt" sz="half" idx="10"/>
          </p:nvPr>
        </p:nvSpPr>
        <p:spPr/>
        <p:txBody>
          <a:bodyPr/>
          <a:lstStyle/>
          <a:p>
            <a:fld id="{322B26DE-B143-4B47-88DC-50E4B28FCAFC}" type="datetimeFigureOut">
              <a:rPr lang="fr-FR" smtClean="0"/>
              <a:t>18/02/2024</a:t>
            </a:fld>
            <a:endParaRPr lang="fr-FR"/>
          </a:p>
        </p:txBody>
      </p:sp>
      <p:sp>
        <p:nvSpPr>
          <p:cNvPr id="3" name="Espace réservé du pied de page 2">
            <a:extLst>
              <a:ext uri="{FF2B5EF4-FFF2-40B4-BE49-F238E27FC236}">
                <a16:creationId xmlns:a16="http://schemas.microsoft.com/office/drawing/2014/main" id="{5DF27D3C-5150-EC35-B217-25EFDDEB49B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E0EB34E-DBF8-C546-B1E5-F89CE8849669}"/>
              </a:ext>
            </a:extLst>
          </p:cNvPr>
          <p:cNvSpPr>
            <a:spLocks noGrp="1"/>
          </p:cNvSpPr>
          <p:nvPr>
            <p:ph type="sldNum" sz="quarter" idx="12"/>
          </p:nvPr>
        </p:nvSpPr>
        <p:spPr/>
        <p:txBody>
          <a:bodyPr/>
          <a:lstStyle/>
          <a:p>
            <a:fld id="{D9309FA1-38A0-4F3F-A615-7E49D8272F35}" type="slidenum">
              <a:rPr lang="fr-FR" smtClean="0"/>
              <a:t>‹N°›</a:t>
            </a:fld>
            <a:endParaRPr lang="fr-FR"/>
          </a:p>
        </p:txBody>
      </p:sp>
    </p:spTree>
    <p:extLst>
      <p:ext uri="{BB962C8B-B14F-4D97-AF65-F5344CB8AC3E}">
        <p14:creationId xmlns:p14="http://schemas.microsoft.com/office/powerpoint/2010/main" val="2572425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87CF8D-DFD9-BD0F-7BA3-ECF777EEC1B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68837EC-C518-1263-1FE0-D26AC22FED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75BB0D6-EAD9-CFEA-DF85-22C0B3EE5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4FEA201-93A6-8D6B-22E8-BA142DDCB56A}"/>
              </a:ext>
            </a:extLst>
          </p:cNvPr>
          <p:cNvSpPr>
            <a:spLocks noGrp="1"/>
          </p:cNvSpPr>
          <p:nvPr>
            <p:ph type="dt" sz="half" idx="10"/>
          </p:nvPr>
        </p:nvSpPr>
        <p:spPr/>
        <p:txBody>
          <a:bodyPr/>
          <a:lstStyle/>
          <a:p>
            <a:fld id="{322B26DE-B143-4B47-88DC-50E4B28FCAFC}" type="datetimeFigureOut">
              <a:rPr lang="fr-FR" smtClean="0"/>
              <a:t>18/02/2024</a:t>
            </a:fld>
            <a:endParaRPr lang="fr-FR"/>
          </a:p>
        </p:txBody>
      </p:sp>
      <p:sp>
        <p:nvSpPr>
          <p:cNvPr id="6" name="Espace réservé du pied de page 5">
            <a:extLst>
              <a:ext uri="{FF2B5EF4-FFF2-40B4-BE49-F238E27FC236}">
                <a16:creationId xmlns:a16="http://schemas.microsoft.com/office/drawing/2014/main" id="{6A579C99-00F3-4222-698D-8AEECD65FDE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780DDB8-3D8B-EA30-330F-488A1DADC425}"/>
              </a:ext>
            </a:extLst>
          </p:cNvPr>
          <p:cNvSpPr>
            <a:spLocks noGrp="1"/>
          </p:cNvSpPr>
          <p:nvPr>
            <p:ph type="sldNum" sz="quarter" idx="12"/>
          </p:nvPr>
        </p:nvSpPr>
        <p:spPr/>
        <p:txBody>
          <a:bodyPr/>
          <a:lstStyle/>
          <a:p>
            <a:fld id="{D9309FA1-38A0-4F3F-A615-7E49D8272F35}" type="slidenum">
              <a:rPr lang="fr-FR" smtClean="0"/>
              <a:t>‹N°›</a:t>
            </a:fld>
            <a:endParaRPr lang="fr-FR"/>
          </a:p>
        </p:txBody>
      </p:sp>
    </p:spTree>
    <p:extLst>
      <p:ext uri="{BB962C8B-B14F-4D97-AF65-F5344CB8AC3E}">
        <p14:creationId xmlns:p14="http://schemas.microsoft.com/office/powerpoint/2010/main" val="2023187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5DF32-4501-1824-0BAF-8A73FA88431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FEF852A-71E1-CB8C-F64B-4F1CCED9A8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8A53ED5-D271-41A7-94D4-9143FF5A1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47E8C8E-9493-2A09-78E3-7E81AB937E96}"/>
              </a:ext>
            </a:extLst>
          </p:cNvPr>
          <p:cNvSpPr>
            <a:spLocks noGrp="1"/>
          </p:cNvSpPr>
          <p:nvPr>
            <p:ph type="dt" sz="half" idx="10"/>
          </p:nvPr>
        </p:nvSpPr>
        <p:spPr/>
        <p:txBody>
          <a:bodyPr/>
          <a:lstStyle/>
          <a:p>
            <a:fld id="{322B26DE-B143-4B47-88DC-50E4B28FCAFC}" type="datetimeFigureOut">
              <a:rPr lang="fr-FR" smtClean="0"/>
              <a:t>18/02/2024</a:t>
            </a:fld>
            <a:endParaRPr lang="fr-FR"/>
          </a:p>
        </p:txBody>
      </p:sp>
      <p:sp>
        <p:nvSpPr>
          <p:cNvPr id="6" name="Espace réservé du pied de page 5">
            <a:extLst>
              <a:ext uri="{FF2B5EF4-FFF2-40B4-BE49-F238E27FC236}">
                <a16:creationId xmlns:a16="http://schemas.microsoft.com/office/drawing/2014/main" id="{D19EEDF6-D8EB-349B-BE59-A0E865D3F8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C659204-2CEF-88D7-9191-189387931C0D}"/>
              </a:ext>
            </a:extLst>
          </p:cNvPr>
          <p:cNvSpPr>
            <a:spLocks noGrp="1"/>
          </p:cNvSpPr>
          <p:nvPr>
            <p:ph type="sldNum" sz="quarter" idx="12"/>
          </p:nvPr>
        </p:nvSpPr>
        <p:spPr/>
        <p:txBody>
          <a:bodyPr/>
          <a:lstStyle/>
          <a:p>
            <a:fld id="{D9309FA1-38A0-4F3F-A615-7E49D8272F35}" type="slidenum">
              <a:rPr lang="fr-FR" smtClean="0"/>
              <a:t>‹N°›</a:t>
            </a:fld>
            <a:endParaRPr lang="fr-FR"/>
          </a:p>
        </p:txBody>
      </p:sp>
    </p:spTree>
    <p:extLst>
      <p:ext uri="{BB962C8B-B14F-4D97-AF65-F5344CB8AC3E}">
        <p14:creationId xmlns:p14="http://schemas.microsoft.com/office/powerpoint/2010/main" val="2807902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16ECDA4-79D6-00D6-0736-D93BCCA16D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ACE54B5-16C0-8C32-B294-8994E8A53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8F848B3-1DA4-6546-B23B-D8B150E9AA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B26DE-B143-4B47-88DC-50E4B28FCAFC}" type="datetimeFigureOut">
              <a:rPr lang="fr-FR" smtClean="0"/>
              <a:t>18/02/2024</a:t>
            </a:fld>
            <a:endParaRPr lang="fr-FR"/>
          </a:p>
        </p:txBody>
      </p:sp>
      <p:sp>
        <p:nvSpPr>
          <p:cNvPr id="5" name="Espace réservé du pied de page 4">
            <a:extLst>
              <a:ext uri="{FF2B5EF4-FFF2-40B4-BE49-F238E27FC236}">
                <a16:creationId xmlns:a16="http://schemas.microsoft.com/office/drawing/2014/main" id="{3B2E635A-74E5-9BEE-DC00-A758C8E129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47E2D3A-5409-91B9-C78A-9A85F3BF8E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09FA1-38A0-4F3F-A615-7E49D8272F35}" type="slidenum">
              <a:rPr lang="fr-FR" smtClean="0"/>
              <a:t>‹N°›</a:t>
            </a:fld>
            <a:endParaRPr lang="fr-FR"/>
          </a:p>
        </p:txBody>
      </p:sp>
    </p:spTree>
    <p:extLst>
      <p:ext uri="{BB962C8B-B14F-4D97-AF65-F5344CB8AC3E}">
        <p14:creationId xmlns:p14="http://schemas.microsoft.com/office/powerpoint/2010/main" val="1737727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serieslitteraires.org/publication/IMG/jpg/doc-922.jpg"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rancetvinfo.fr/economie/emploi/metiers/travailler-avec-les-animaux/video-tuto-comment-remettre-un-mouton-sur-ses-quatre-pattes_3712895.html"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serieslitteraires.org/publication/IMG/jpg/doc-922.jp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webp"/><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serieslitteraires.org/publication/IMG/jpg/doc-922.jp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serieslitteraires.org/publication/IMG/jpg/doc-922.jp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serieslitteraires.org/publication/IMG/jpg/doc-922.jp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8.jpg"/><Relationship Id="rId7" Type="http://schemas.openxmlformats.org/officeDocument/2006/relationships/image" Target="../media/image11.jp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EFB0C8-BCF0-CB6E-96E5-E07418848CEB}"/>
              </a:ext>
            </a:extLst>
          </p:cNvPr>
          <p:cNvSpPr>
            <a:spLocks noGrp="1"/>
          </p:cNvSpPr>
          <p:nvPr>
            <p:ph type="title"/>
          </p:nvPr>
        </p:nvSpPr>
        <p:spPr>
          <a:xfrm>
            <a:off x="2832976" y="1722945"/>
            <a:ext cx="8275063" cy="1429044"/>
          </a:xfrm>
        </p:spPr>
        <p:txBody>
          <a:bodyPr/>
          <a:lstStyle/>
          <a:p>
            <a:r>
              <a:rPr lang="fr-FR" b="1" i="1" dirty="0">
                <a:solidFill>
                  <a:schemeClr val="accent2">
                    <a:lumMod val="75000"/>
                  </a:schemeClr>
                </a:solidFill>
              </a:rPr>
              <a:t>l’Église est comme un troupeau </a:t>
            </a:r>
            <a:br>
              <a:rPr lang="fr-FR" b="1" i="1" dirty="0">
                <a:solidFill>
                  <a:schemeClr val="accent2">
                    <a:lumMod val="75000"/>
                  </a:schemeClr>
                </a:solidFill>
              </a:rPr>
            </a:br>
            <a:r>
              <a:rPr lang="fr-FR" b="1" i="1" dirty="0">
                <a:solidFill>
                  <a:schemeClr val="accent2">
                    <a:lumMod val="75000"/>
                  </a:schemeClr>
                </a:solidFill>
              </a:rPr>
              <a:t>avec un merveilleux Berger</a:t>
            </a:r>
          </a:p>
        </p:txBody>
      </p:sp>
      <p:pic>
        <p:nvPicPr>
          <p:cNvPr id="4" name="Picture 8">
            <a:hlinkClick r:id="rId2"/>
            <a:extLst>
              <a:ext uri="{FF2B5EF4-FFF2-40B4-BE49-F238E27FC236}">
                <a16:creationId xmlns:a16="http://schemas.microsoft.com/office/drawing/2014/main" id="{74F65689-D4C7-496F-C8F0-A2495B144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551" y="3292424"/>
            <a:ext cx="3450897" cy="228215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AADC300B-6B1F-E47A-2FF8-1689B380B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575" y="253026"/>
            <a:ext cx="1143160" cy="952633"/>
          </a:xfrm>
          <a:prstGeom prst="rect">
            <a:avLst/>
          </a:prstGeom>
        </p:spPr>
      </p:pic>
      <p:sp>
        <p:nvSpPr>
          <p:cNvPr id="8" name="Sous-titre 2">
            <a:extLst>
              <a:ext uri="{FF2B5EF4-FFF2-40B4-BE49-F238E27FC236}">
                <a16:creationId xmlns:a16="http://schemas.microsoft.com/office/drawing/2014/main" id="{CAD71D82-816A-506E-ED33-2B355126D695}"/>
              </a:ext>
            </a:extLst>
          </p:cNvPr>
          <p:cNvSpPr txBox="1">
            <a:spLocks/>
          </p:cNvSpPr>
          <p:nvPr/>
        </p:nvSpPr>
        <p:spPr>
          <a:xfrm>
            <a:off x="1817531" y="253026"/>
            <a:ext cx="6159521" cy="661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200" dirty="0"/>
              <a:t>Dimanche 18 février 2024</a:t>
            </a:r>
          </a:p>
        </p:txBody>
      </p:sp>
    </p:spTree>
    <p:extLst>
      <p:ext uri="{BB962C8B-B14F-4D97-AF65-F5344CB8AC3E}">
        <p14:creationId xmlns:p14="http://schemas.microsoft.com/office/powerpoint/2010/main" val="3684424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E6456-406E-F0CB-4116-6E4688D71DF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26380EE-455C-901E-F1DB-D2D98B38F55C}"/>
              </a:ext>
            </a:extLst>
          </p:cNvPr>
          <p:cNvSpPr>
            <a:spLocks noGrp="1"/>
          </p:cNvSpPr>
          <p:nvPr>
            <p:ph type="title"/>
          </p:nvPr>
        </p:nvSpPr>
        <p:spPr>
          <a:xfrm>
            <a:off x="3884023" y="380366"/>
            <a:ext cx="8077584" cy="1027740"/>
          </a:xfrm>
        </p:spPr>
        <p:txBody>
          <a:bodyPr>
            <a:normAutofit/>
          </a:bodyPr>
          <a:lstStyle/>
          <a:p>
            <a:r>
              <a:rPr lang="fr-FR" sz="3200" i="1" dirty="0">
                <a:solidFill>
                  <a:schemeClr val="accent2">
                    <a:lumMod val="75000"/>
                  </a:schemeClr>
                </a:solidFill>
              </a:rPr>
              <a:t>Un mouton sur le dos est en danger de mort…</a:t>
            </a:r>
          </a:p>
        </p:txBody>
      </p:sp>
      <p:sp>
        <p:nvSpPr>
          <p:cNvPr id="3" name="Espace réservé du contenu 2">
            <a:extLst>
              <a:ext uri="{FF2B5EF4-FFF2-40B4-BE49-F238E27FC236}">
                <a16:creationId xmlns:a16="http://schemas.microsoft.com/office/drawing/2014/main" id="{98781588-63D8-2813-65BC-58B30AB175BD}"/>
              </a:ext>
            </a:extLst>
          </p:cNvPr>
          <p:cNvSpPr>
            <a:spLocks noGrp="1"/>
          </p:cNvSpPr>
          <p:nvPr>
            <p:ph idx="1"/>
          </p:nvPr>
        </p:nvSpPr>
        <p:spPr>
          <a:xfrm>
            <a:off x="1052935" y="2011070"/>
            <a:ext cx="10250791" cy="4320061"/>
          </a:xfrm>
        </p:spPr>
        <p:txBody>
          <a:bodyPr>
            <a:normAutofit/>
          </a:bodyPr>
          <a:lstStyle/>
          <a:p>
            <a:pPr marL="0" indent="0">
              <a:buNone/>
            </a:pPr>
            <a:r>
              <a:rPr lang="fr-FR" dirty="0"/>
              <a:t>Un mouton allongé sur le dos, c'est un mouton en danger de mort. Ce vétérinaire flamand nous montre les gestes à effectuer pour le sauver.</a:t>
            </a:r>
          </a:p>
          <a:p>
            <a:pPr marL="0" indent="0">
              <a:buNone/>
            </a:pPr>
            <a:r>
              <a:rPr lang="fr-FR" dirty="0"/>
              <a:t>"Si vous voyez un mouton avec les pattes en l'air, prévenez immédiatement le proprio ou passez vous même à l'action."</a:t>
            </a:r>
          </a:p>
          <a:p>
            <a:pPr marL="0" indent="0">
              <a:buNone/>
            </a:pPr>
            <a:r>
              <a:rPr lang="fr-FR" dirty="0"/>
              <a:t>Aux premiers abords, on pourrait trouver ce conseil surprenant. Et pourtant... Un mouton allongé sur le dos dans un champ semble amusant mais ce n'est pas le cas : l'animal est en danger de mort et il faut réaliser des gestes précis pour le sauver. Un vétérinaire flamand a donc donné ces consignes sur une vidéo, devenue virale.</a:t>
            </a:r>
          </a:p>
          <a:p>
            <a:pPr marL="0" indent="0">
              <a:buNone/>
            </a:pPr>
            <a:endParaRPr lang="fr-FR" dirty="0"/>
          </a:p>
        </p:txBody>
      </p:sp>
      <p:pic>
        <p:nvPicPr>
          <p:cNvPr id="5" name="Image 4">
            <a:extLst>
              <a:ext uri="{FF2B5EF4-FFF2-40B4-BE49-F238E27FC236}">
                <a16:creationId xmlns:a16="http://schemas.microsoft.com/office/drawing/2014/main" id="{562AB16D-81A8-20B0-3746-BFDDDA929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829" y="0"/>
            <a:ext cx="2422054" cy="1594304"/>
          </a:xfrm>
          <a:prstGeom prst="rect">
            <a:avLst/>
          </a:prstGeom>
        </p:spPr>
      </p:pic>
    </p:spTree>
    <p:extLst>
      <p:ext uri="{BB962C8B-B14F-4D97-AF65-F5344CB8AC3E}">
        <p14:creationId xmlns:p14="http://schemas.microsoft.com/office/powerpoint/2010/main" val="2507134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563E6-7F20-3C08-B270-F1CEAB73ADD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7454630-5330-3133-CBCE-9776E221351D}"/>
              </a:ext>
            </a:extLst>
          </p:cNvPr>
          <p:cNvSpPr>
            <a:spLocks noGrp="1"/>
          </p:cNvSpPr>
          <p:nvPr>
            <p:ph type="title"/>
          </p:nvPr>
        </p:nvSpPr>
        <p:spPr>
          <a:xfrm>
            <a:off x="3884023" y="380366"/>
            <a:ext cx="8077584" cy="1027740"/>
          </a:xfrm>
        </p:spPr>
        <p:txBody>
          <a:bodyPr>
            <a:normAutofit/>
          </a:bodyPr>
          <a:lstStyle/>
          <a:p>
            <a:r>
              <a:rPr lang="fr-FR" sz="3200" i="1" dirty="0">
                <a:solidFill>
                  <a:schemeClr val="accent2">
                    <a:lumMod val="75000"/>
                  </a:schemeClr>
                </a:solidFill>
              </a:rPr>
              <a:t>Un mouton sur le dos est en danger de mort…</a:t>
            </a:r>
          </a:p>
        </p:txBody>
      </p:sp>
      <p:sp>
        <p:nvSpPr>
          <p:cNvPr id="3" name="Espace réservé du contenu 2">
            <a:extLst>
              <a:ext uri="{FF2B5EF4-FFF2-40B4-BE49-F238E27FC236}">
                <a16:creationId xmlns:a16="http://schemas.microsoft.com/office/drawing/2014/main" id="{7C06A743-C09A-A8F5-50D4-CE4BD56099F6}"/>
              </a:ext>
            </a:extLst>
          </p:cNvPr>
          <p:cNvSpPr>
            <a:spLocks noGrp="1"/>
          </p:cNvSpPr>
          <p:nvPr>
            <p:ph idx="1"/>
          </p:nvPr>
        </p:nvSpPr>
        <p:spPr>
          <a:xfrm>
            <a:off x="1052935" y="2011070"/>
            <a:ext cx="10224665" cy="2708976"/>
          </a:xfrm>
        </p:spPr>
        <p:txBody>
          <a:bodyPr>
            <a:normAutofit/>
          </a:bodyPr>
          <a:lstStyle/>
          <a:p>
            <a:pPr marL="0" indent="0">
              <a:buNone/>
            </a:pPr>
            <a:r>
              <a:rPr lang="fr-FR" dirty="0"/>
              <a:t>Dans sa vidéo, le vétérinaire conseille de passer tout de suite à l'action si l'on croise un mouton allongé sur le dos. "Agir vite est le but de ce message. Placez vous au niveau de la tête du mouton, prenez le mouton par les aisselles et mettez le droit. Laissez la bête rester un peu assise pour laisser le sang circuler. Enfin, basculez calmement vers l'avant et lâchez le", préconise-t-il.</a:t>
            </a:r>
          </a:p>
        </p:txBody>
      </p:sp>
      <p:pic>
        <p:nvPicPr>
          <p:cNvPr id="5" name="Image 4">
            <a:extLst>
              <a:ext uri="{FF2B5EF4-FFF2-40B4-BE49-F238E27FC236}">
                <a16:creationId xmlns:a16="http://schemas.microsoft.com/office/drawing/2014/main" id="{3D83E675-32BA-72BE-D4CB-914633CF1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829" y="0"/>
            <a:ext cx="2422054" cy="1594304"/>
          </a:xfrm>
          <a:prstGeom prst="rect">
            <a:avLst/>
          </a:prstGeom>
        </p:spPr>
      </p:pic>
      <p:sp>
        <p:nvSpPr>
          <p:cNvPr id="4" name="Espace réservé du contenu 2">
            <a:extLst>
              <a:ext uri="{FF2B5EF4-FFF2-40B4-BE49-F238E27FC236}">
                <a16:creationId xmlns:a16="http://schemas.microsoft.com/office/drawing/2014/main" id="{EF614C92-C969-A39B-2A82-DAE1A0ACFB5E}"/>
              </a:ext>
            </a:extLst>
          </p:cNvPr>
          <p:cNvSpPr txBox="1">
            <a:spLocks/>
          </p:cNvSpPr>
          <p:nvPr/>
        </p:nvSpPr>
        <p:spPr>
          <a:xfrm>
            <a:off x="4885508" y="4765573"/>
            <a:ext cx="6487886" cy="898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i="1" dirty="0">
                <a:solidFill>
                  <a:srgbClr val="FF0000"/>
                </a:solidFill>
              </a:rPr>
              <a:t>(on peut regarder la vidéo sur la page suivante ./..</a:t>
            </a:r>
            <a:endParaRPr lang="fr-FR" sz="2000" dirty="0">
              <a:solidFill>
                <a:srgbClr val="FF0000"/>
              </a:solidFill>
            </a:endParaRPr>
          </a:p>
        </p:txBody>
      </p:sp>
      <p:sp>
        <p:nvSpPr>
          <p:cNvPr id="7" name="ZoneTexte 6">
            <a:extLst>
              <a:ext uri="{FF2B5EF4-FFF2-40B4-BE49-F238E27FC236}">
                <a16:creationId xmlns:a16="http://schemas.microsoft.com/office/drawing/2014/main" id="{7C2B5265-287B-A032-FF02-906E18F2B79D}"/>
              </a:ext>
            </a:extLst>
          </p:cNvPr>
          <p:cNvSpPr txBox="1"/>
          <p:nvPr/>
        </p:nvSpPr>
        <p:spPr>
          <a:xfrm>
            <a:off x="4885508" y="5246528"/>
            <a:ext cx="6096000" cy="1231106"/>
          </a:xfrm>
          <a:prstGeom prst="rect">
            <a:avLst/>
          </a:prstGeom>
          <a:noFill/>
        </p:spPr>
        <p:txBody>
          <a:bodyPr wrap="square">
            <a:spAutoFit/>
          </a:bodyPr>
          <a:lstStyle/>
          <a:p>
            <a:pPr marL="0" indent="0">
              <a:buNone/>
            </a:pPr>
            <a:r>
              <a:rPr lang="fr-FR" sz="2000" i="1" dirty="0"/>
              <a:t>Ou avec le lien suivant : </a:t>
            </a:r>
          </a:p>
          <a:p>
            <a:pPr marL="0" indent="0">
              <a:buFont typeface="Arial" panose="020B0604020202020204" pitchFamily="34" charset="0"/>
              <a:buNone/>
            </a:pPr>
            <a:r>
              <a:rPr lang="fr-FR" sz="1800" dirty="0">
                <a:hlinkClick r:id="rId3"/>
              </a:rPr>
              <a:t>https://www.francetvinfo.fr/economie/emploi/metiers/travailler-avec-les-animaux/video-tuto-comment-remettre-un-mouton-sur-ses-quatre-pattes_3712895.html</a:t>
            </a:r>
            <a:r>
              <a:rPr lang="fr-FR" sz="1800" dirty="0"/>
              <a:t>  )</a:t>
            </a:r>
          </a:p>
        </p:txBody>
      </p:sp>
    </p:spTree>
    <p:extLst>
      <p:ext uri="{BB962C8B-B14F-4D97-AF65-F5344CB8AC3E}">
        <p14:creationId xmlns:p14="http://schemas.microsoft.com/office/powerpoint/2010/main" val="3906515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6A8282-50BA-BE46-C559-DA190B82E32A}"/>
              </a:ext>
            </a:extLst>
          </p:cNvPr>
          <p:cNvSpPr>
            <a:spLocks noGrp="1"/>
          </p:cNvSpPr>
          <p:nvPr>
            <p:ph type="title"/>
          </p:nvPr>
        </p:nvSpPr>
        <p:spPr/>
        <p:txBody>
          <a:bodyPr/>
          <a:lstStyle/>
          <a:p>
            <a:endParaRPr lang="fr-FR"/>
          </a:p>
        </p:txBody>
      </p:sp>
      <p:pic>
        <p:nvPicPr>
          <p:cNvPr id="4" name="Jn-10 un troupeau et un Bon Berger - Brebis retournée">
            <a:hlinkClick r:id="" action="ppaction://media"/>
            <a:extLst>
              <a:ext uri="{FF2B5EF4-FFF2-40B4-BE49-F238E27FC236}">
                <a16:creationId xmlns:a16="http://schemas.microsoft.com/office/drawing/2014/main" id="{5A538CDA-89CC-A8D7-DD41-0C62ADDD5A5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82152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526B9-F3BD-962E-24C9-BDECE87E2BC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57D384A-D27D-8290-E86F-15DF521DA9DA}"/>
              </a:ext>
            </a:extLst>
          </p:cNvPr>
          <p:cNvSpPr>
            <a:spLocks noGrp="1"/>
          </p:cNvSpPr>
          <p:nvPr>
            <p:ph type="title"/>
          </p:nvPr>
        </p:nvSpPr>
        <p:spPr>
          <a:xfrm>
            <a:off x="6416809" y="407440"/>
            <a:ext cx="2658035" cy="756744"/>
          </a:xfrm>
        </p:spPr>
        <p:txBody>
          <a:bodyPr/>
          <a:lstStyle/>
          <a:p>
            <a:r>
              <a:rPr lang="fr-FR" b="1" i="1" dirty="0">
                <a:solidFill>
                  <a:schemeClr val="accent2">
                    <a:lumMod val="75000"/>
                  </a:schemeClr>
                </a:solidFill>
              </a:rPr>
              <a:t>Jean 10</a:t>
            </a:r>
          </a:p>
        </p:txBody>
      </p:sp>
      <p:sp>
        <p:nvSpPr>
          <p:cNvPr id="3" name="Espace réservé du contenu 2">
            <a:extLst>
              <a:ext uri="{FF2B5EF4-FFF2-40B4-BE49-F238E27FC236}">
                <a16:creationId xmlns:a16="http://schemas.microsoft.com/office/drawing/2014/main" id="{12481D01-8E4E-D90A-33F3-80629A1ED0CF}"/>
              </a:ext>
            </a:extLst>
          </p:cNvPr>
          <p:cNvSpPr>
            <a:spLocks noGrp="1"/>
          </p:cNvSpPr>
          <p:nvPr>
            <p:ph idx="1"/>
          </p:nvPr>
        </p:nvSpPr>
        <p:spPr>
          <a:xfrm>
            <a:off x="1481610" y="2309683"/>
            <a:ext cx="10088496" cy="4351338"/>
          </a:xfrm>
        </p:spPr>
        <p:txBody>
          <a:bodyPr>
            <a:normAutofit/>
          </a:bodyPr>
          <a:lstStyle/>
          <a:p>
            <a:pPr marL="0" indent="0">
              <a:buNone/>
            </a:pPr>
            <a:r>
              <a:rPr lang="fr-FR" sz="3200" dirty="0"/>
              <a:t>Lorsqu’un mouton est attrapé par un prédateur, il se couche et ne se défend pas. Lorsqu’un mouton se retrouve sur le dos (les 4 pattes en l’air), et cela arrive qu’il ne puisse pas se relever tout seul, ou se retourner pour se retrouver couché sur le côté ; dans ce cas, il en meurt.</a:t>
            </a:r>
          </a:p>
        </p:txBody>
      </p:sp>
      <p:pic>
        <p:nvPicPr>
          <p:cNvPr id="4" name="Picture 8">
            <a:hlinkClick r:id="rId2"/>
            <a:extLst>
              <a:ext uri="{FF2B5EF4-FFF2-40B4-BE49-F238E27FC236}">
                <a16:creationId xmlns:a16="http://schemas.microsoft.com/office/drawing/2014/main" id="{BE8D1B9E-A020-2CAC-554D-6DCB6026B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329" y="0"/>
            <a:ext cx="2301689" cy="1522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199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46C02-4045-64D8-CB12-1853EE89E7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70BF744-BCE4-9C28-EEA2-1BA4BAE1E09F}"/>
              </a:ext>
            </a:extLst>
          </p:cNvPr>
          <p:cNvSpPr>
            <a:spLocks noGrp="1"/>
          </p:cNvSpPr>
          <p:nvPr>
            <p:ph type="title"/>
          </p:nvPr>
        </p:nvSpPr>
        <p:spPr>
          <a:xfrm>
            <a:off x="3426182" y="400124"/>
            <a:ext cx="4264575" cy="756744"/>
          </a:xfrm>
        </p:spPr>
        <p:txBody>
          <a:bodyPr>
            <a:normAutofit fontScale="90000"/>
          </a:bodyPr>
          <a:lstStyle/>
          <a:p>
            <a:r>
              <a:rPr lang="fr-FR" b="1" i="1" dirty="0">
                <a:solidFill>
                  <a:schemeClr val="accent2">
                    <a:lumMod val="75000"/>
                  </a:schemeClr>
                </a:solidFill>
              </a:rPr>
              <a:t>Le mouton a donc besoin d’un berger ! </a:t>
            </a:r>
          </a:p>
        </p:txBody>
      </p:sp>
      <p:pic>
        <p:nvPicPr>
          <p:cNvPr id="8" name="Espace réservé du contenu 7">
            <a:extLst>
              <a:ext uri="{FF2B5EF4-FFF2-40B4-BE49-F238E27FC236}">
                <a16:creationId xmlns:a16="http://schemas.microsoft.com/office/drawing/2014/main" id="{EC388767-4813-6058-E82F-A6CBBC8750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4345" y="3429000"/>
            <a:ext cx="4985658" cy="2492829"/>
          </a:xfrm>
        </p:spPr>
      </p:pic>
      <p:pic>
        <p:nvPicPr>
          <p:cNvPr id="10" name="Image 9">
            <a:extLst>
              <a:ext uri="{FF2B5EF4-FFF2-40B4-BE49-F238E27FC236}">
                <a16:creationId xmlns:a16="http://schemas.microsoft.com/office/drawing/2014/main" id="{5526CD67-0986-4EE7-ED64-F39530D49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65" y="2115638"/>
            <a:ext cx="4155035" cy="2337207"/>
          </a:xfrm>
          <a:prstGeom prst="rect">
            <a:avLst/>
          </a:prstGeom>
        </p:spPr>
      </p:pic>
    </p:spTree>
    <p:extLst>
      <p:ext uri="{BB962C8B-B14F-4D97-AF65-F5344CB8AC3E}">
        <p14:creationId xmlns:p14="http://schemas.microsoft.com/office/powerpoint/2010/main" val="1903660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764BB-3615-CA5E-D46E-0FC9FCBA01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7EFA301-6C51-0225-096C-FCCC4A5EE14B}"/>
              </a:ext>
            </a:extLst>
          </p:cNvPr>
          <p:cNvSpPr>
            <a:spLocks noGrp="1"/>
          </p:cNvSpPr>
          <p:nvPr>
            <p:ph type="title"/>
          </p:nvPr>
        </p:nvSpPr>
        <p:spPr>
          <a:xfrm>
            <a:off x="3426182" y="400123"/>
            <a:ext cx="4664081" cy="1298047"/>
          </a:xfrm>
        </p:spPr>
        <p:txBody>
          <a:bodyPr>
            <a:normAutofit fontScale="90000"/>
          </a:bodyPr>
          <a:lstStyle/>
          <a:p>
            <a:r>
              <a:rPr lang="fr-FR" b="1" i="1" dirty="0">
                <a:solidFill>
                  <a:schemeClr val="accent2">
                    <a:lumMod val="75000"/>
                  </a:schemeClr>
                </a:solidFill>
              </a:rPr>
              <a:t>d’un berger qui lui parle et qui l’écoute ! </a:t>
            </a:r>
          </a:p>
        </p:txBody>
      </p:sp>
      <p:sp>
        <p:nvSpPr>
          <p:cNvPr id="4" name="Espace réservé du contenu 3">
            <a:extLst>
              <a:ext uri="{FF2B5EF4-FFF2-40B4-BE49-F238E27FC236}">
                <a16:creationId xmlns:a16="http://schemas.microsoft.com/office/drawing/2014/main" id="{E4DB27DE-BABB-DD8A-9B4C-36B8F65FA9D3}"/>
              </a:ext>
            </a:extLst>
          </p:cNvPr>
          <p:cNvSpPr>
            <a:spLocks noGrp="1"/>
          </p:cNvSpPr>
          <p:nvPr>
            <p:ph idx="1"/>
          </p:nvPr>
        </p:nvSpPr>
        <p:spPr>
          <a:xfrm>
            <a:off x="994954" y="2017213"/>
            <a:ext cx="10515600" cy="3512730"/>
          </a:xfrm>
        </p:spPr>
        <p:txBody>
          <a:bodyPr/>
          <a:lstStyle/>
          <a:p>
            <a:r>
              <a:rPr lang="fr-FR" dirty="0"/>
              <a:t>Les moutons sont des </a:t>
            </a:r>
            <a:r>
              <a:rPr lang="fr-FR" b="1" dirty="0"/>
              <a:t>animaux facilement bavards </a:t>
            </a:r>
            <a:r>
              <a:rPr lang="fr-FR" dirty="0"/>
              <a:t>…. ils bêlent facilement : pour s’appeler (une mère et son agneau) pour se prévenir des bonnes trouvailles faîtes dans les pâtures …. (fruits par ex.) pour extérioriser leurs envies face à leur berger : «  j’ai faim … ; je veux du grain …. ; j’ai soif … ; on t’a vu, on veut rentrer …. «</a:t>
            </a:r>
          </a:p>
          <a:p>
            <a:r>
              <a:rPr lang="fr-FR" b="1" dirty="0"/>
              <a:t>Par contre, un mouton qui a peur ne bêle pas</a:t>
            </a:r>
            <a:r>
              <a:rPr lang="fr-FR" dirty="0"/>
              <a:t>, de même lorsqu’il est en fuite. Et aussi lorsqu’il souffre …..</a:t>
            </a:r>
          </a:p>
        </p:txBody>
      </p:sp>
    </p:spTree>
    <p:extLst>
      <p:ext uri="{BB962C8B-B14F-4D97-AF65-F5344CB8AC3E}">
        <p14:creationId xmlns:p14="http://schemas.microsoft.com/office/powerpoint/2010/main" val="2658990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0603B-1F7D-D1C2-23B8-8683FFD300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FFE6775-A6A3-2404-40F9-C6580C5F6A99}"/>
              </a:ext>
            </a:extLst>
          </p:cNvPr>
          <p:cNvSpPr>
            <a:spLocks noGrp="1"/>
          </p:cNvSpPr>
          <p:nvPr>
            <p:ph type="title"/>
          </p:nvPr>
        </p:nvSpPr>
        <p:spPr>
          <a:xfrm>
            <a:off x="3426182" y="400124"/>
            <a:ext cx="4264575" cy="756744"/>
          </a:xfrm>
        </p:spPr>
        <p:txBody>
          <a:bodyPr>
            <a:normAutofit fontScale="90000"/>
          </a:bodyPr>
          <a:lstStyle/>
          <a:p>
            <a:r>
              <a:rPr lang="fr-FR" b="1" i="1" dirty="0">
                <a:solidFill>
                  <a:schemeClr val="accent2">
                    <a:lumMod val="75000"/>
                  </a:schemeClr>
                </a:solidFill>
              </a:rPr>
              <a:t>… d’un berger qui marche devant ! </a:t>
            </a:r>
          </a:p>
        </p:txBody>
      </p:sp>
      <p:pic>
        <p:nvPicPr>
          <p:cNvPr id="9" name="Image 8">
            <a:extLst>
              <a:ext uri="{FF2B5EF4-FFF2-40B4-BE49-F238E27FC236}">
                <a16:creationId xmlns:a16="http://schemas.microsoft.com/office/drawing/2014/main" id="{71293D01-2513-8047-7382-2B6EF634B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977639"/>
            <a:ext cx="5760722" cy="2880361"/>
          </a:xfrm>
          <a:prstGeom prst="rect">
            <a:avLst/>
          </a:prstGeom>
        </p:spPr>
      </p:pic>
      <p:pic>
        <p:nvPicPr>
          <p:cNvPr id="6" name="Espace réservé du contenu 5">
            <a:extLst>
              <a:ext uri="{FF2B5EF4-FFF2-40B4-BE49-F238E27FC236}">
                <a16:creationId xmlns:a16="http://schemas.microsoft.com/office/drawing/2014/main" id="{8EE62A2F-7CFB-B9AB-D069-12B6FF0301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9602" y="1748102"/>
            <a:ext cx="6140993" cy="4099113"/>
          </a:xfrm>
        </p:spPr>
      </p:pic>
    </p:spTree>
    <p:extLst>
      <p:ext uri="{BB962C8B-B14F-4D97-AF65-F5344CB8AC3E}">
        <p14:creationId xmlns:p14="http://schemas.microsoft.com/office/powerpoint/2010/main" val="1240408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89876-2ED7-CB6B-8E7B-7971A9C2642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3C8C007-6B28-1F12-E246-CAE7C146BF97}"/>
              </a:ext>
            </a:extLst>
          </p:cNvPr>
          <p:cNvSpPr>
            <a:spLocks noGrp="1"/>
          </p:cNvSpPr>
          <p:nvPr>
            <p:ph type="title"/>
          </p:nvPr>
        </p:nvSpPr>
        <p:spPr>
          <a:xfrm>
            <a:off x="2354003" y="-105854"/>
            <a:ext cx="8275063" cy="1429044"/>
          </a:xfrm>
        </p:spPr>
        <p:txBody>
          <a:bodyPr>
            <a:normAutofit/>
          </a:bodyPr>
          <a:lstStyle/>
          <a:p>
            <a:r>
              <a:rPr lang="fr-FR" sz="3600" b="1" i="1" dirty="0">
                <a:solidFill>
                  <a:schemeClr val="accent2">
                    <a:lumMod val="75000"/>
                  </a:schemeClr>
                </a:solidFill>
              </a:rPr>
              <a:t>l’Église est comme un troupeau </a:t>
            </a:r>
            <a:br>
              <a:rPr lang="fr-FR" sz="3600" b="1" i="1" dirty="0">
                <a:solidFill>
                  <a:schemeClr val="accent2">
                    <a:lumMod val="75000"/>
                  </a:schemeClr>
                </a:solidFill>
              </a:rPr>
            </a:br>
            <a:r>
              <a:rPr lang="fr-FR" sz="3600" b="1" i="1" dirty="0">
                <a:solidFill>
                  <a:schemeClr val="accent2">
                    <a:lumMod val="75000"/>
                  </a:schemeClr>
                </a:solidFill>
              </a:rPr>
              <a:t>avec un merveilleux Berger</a:t>
            </a:r>
          </a:p>
        </p:txBody>
      </p:sp>
      <p:pic>
        <p:nvPicPr>
          <p:cNvPr id="4" name="Picture 8">
            <a:hlinkClick r:id="rId2"/>
            <a:extLst>
              <a:ext uri="{FF2B5EF4-FFF2-40B4-BE49-F238E27FC236}">
                <a16:creationId xmlns:a16="http://schemas.microsoft.com/office/drawing/2014/main" id="{20663868-A492-62B5-1B06-72FA813B2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03" y="0"/>
            <a:ext cx="3450897" cy="2282157"/>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6BE38EAC-9FAA-EC84-CE70-8F2496431C0A}"/>
              </a:ext>
            </a:extLst>
          </p:cNvPr>
          <p:cNvSpPr>
            <a:spLocks noGrp="1"/>
          </p:cNvSpPr>
          <p:nvPr>
            <p:ph idx="1"/>
          </p:nvPr>
        </p:nvSpPr>
        <p:spPr>
          <a:xfrm>
            <a:off x="1201400" y="1899307"/>
            <a:ext cx="9197402" cy="4596213"/>
          </a:xfrm>
        </p:spPr>
        <p:txBody>
          <a:bodyPr>
            <a:normAutofit lnSpcReduction="10000"/>
          </a:bodyPr>
          <a:lstStyle/>
          <a:p>
            <a:pPr marL="0" indent="0">
              <a:buNone/>
            </a:pPr>
            <a:r>
              <a:rPr lang="fr-FR" sz="3200" b="1" i="1" dirty="0"/>
              <a:t>Conclusion : </a:t>
            </a:r>
          </a:p>
          <a:p>
            <a:pPr marL="0" indent="0">
              <a:buNone/>
            </a:pPr>
            <a:endParaRPr lang="fr-FR" sz="800" b="1" i="1" dirty="0"/>
          </a:p>
          <a:p>
            <a:pPr marL="457200" lvl="1" indent="0">
              <a:buNone/>
            </a:pPr>
            <a:r>
              <a:rPr lang="fr-FR" sz="3600" dirty="0"/>
              <a:t>- c’est tellement bon d’être </a:t>
            </a:r>
            <a:r>
              <a:rPr lang="fr-FR" sz="3600" b="1" dirty="0">
                <a:solidFill>
                  <a:srgbClr val="C00000"/>
                </a:solidFill>
              </a:rPr>
              <a:t>ensemble</a:t>
            </a:r>
            <a:r>
              <a:rPr lang="fr-FR" sz="3600" dirty="0"/>
              <a:t> !</a:t>
            </a:r>
          </a:p>
          <a:p>
            <a:pPr marL="457200" lvl="1" indent="0">
              <a:buNone/>
            </a:pPr>
            <a:r>
              <a:rPr lang="fr-FR" sz="3600" dirty="0"/>
              <a:t>- nous sommes fragiles, c’est nécessaire</a:t>
            </a:r>
          </a:p>
          <a:p>
            <a:pPr marL="457200" lvl="1" indent="0">
              <a:buNone/>
            </a:pPr>
            <a:r>
              <a:rPr lang="fr-FR" sz="3600" dirty="0"/>
              <a:t>  d’avoir un </a:t>
            </a:r>
            <a:r>
              <a:rPr lang="fr-FR" sz="3600" b="1" dirty="0">
                <a:solidFill>
                  <a:srgbClr val="C00000"/>
                </a:solidFill>
              </a:rPr>
              <a:t>berger</a:t>
            </a:r>
            <a:r>
              <a:rPr lang="fr-FR" sz="3600" dirty="0"/>
              <a:t> qui :</a:t>
            </a:r>
          </a:p>
          <a:p>
            <a:pPr marL="457200" lvl="1" indent="0">
              <a:buNone/>
            </a:pPr>
            <a:r>
              <a:rPr lang="fr-FR" sz="3600" dirty="0"/>
              <a:t>		</a:t>
            </a:r>
            <a:r>
              <a:rPr lang="fr-FR" sz="3600" b="1" dirty="0">
                <a:solidFill>
                  <a:srgbClr val="C00000"/>
                </a:solidFill>
              </a:rPr>
              <a:t>protège</a:t>
            </a:r>
            <a:r>
              <a:rPr lang="fr-FR" sz="3600" dirty="0"/>
              <a:t>, </a:t>
            </a:r>
          </a:p>
          <a:p>
            <a:pPr marL="457200" lvl="1" indent="0">
              <a:buNone/>
            </a:pPr>
            <a:r>
              <a:rPr lang="fr-FR" sz="3600" dirty="0"/>
              <a:t>			</a:t>
            </a:r>
            <a:r>
              <a:rPr lang="fr-FR" sz="3600" b="1" dirty="0">
                <a:solidFill>
                  <a:srgbClr val="C00000"/>
                </a:solidFill>
              </a:rPr>
              <a:t>relève</a:t>
            </a:r>
            <a:r>
              <a:rPr lang="fr-FR" sz="3600" dirty="0"/>
              <a:t>, </a:t>
            </a:r>
          </a:p>
          <a:p>
            <a:pPr marL="457200" lvl="1" indent="0">
              <a:buNone/>
            </a:pPr>
            <a:r>
              <a:rPr lang="fr-FR" sz="3600" dirty="0"/>
              <a:t>				</a:t>
            </a:r>
            <a:r>
              <a:rPr lang="fr-FR" sz="3600" b="1" dirty="0">
                <a:solidFill>
                  <a:srgbClr val="C00000"/>
                </a:solidFill>
              </a:rPr>
              <a:t>conduit</a:t>
            </a:r>
            <a:r>
              <a:rPr lang="fr-FR" sz="3600" dirty="0"/>
              <a:t> en marchant devant</a:t>
            </a:r>
          </a:p>
          <a:p>
            <a:pPr marL="457200" lvl="1" indent="0">
              <a:buNone/>
            </a:pPr>
            <a:r>
              <a:rPr lang="fr-FR" sz="3600" dirty="0"/>
              <a:t>- c’est tellement bon d’avoir un </a:t>
            </a:r>
            <a:r>
              <a:rPr lang="fr-FR" sz="3600" b="1" dirty="0">
                <a:solidFill>
                  <a:srgbClr val="C00000"/>
                </a:solidFill>
              </a:rPr>
              <a:t>Bon</a:t>
            </a:r>
            <a:r>
              <a:rPr lang="fr-FR" sz="3600" dirty="0"/>
              <a:t> Berger ! </a:t>
            </a:r>
          </a:p>
        </p:txBody>
      </p:sp>
    </p:spTree>
    <p:extLst>
      <p:ext uri="{BB962C8B-B14F-4D97-AF65-F5344CB8AC3E}">
        <p14:creationId xmlns:p14="http://schemas.microsoft.com/office/powerpoint/2010/main" val="1920564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C5F16-926B-167F-0561-1D8062432BD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41F96C5-BEAF-936E-A708-0CA0D58F38C6}"/>
              </a:ext>
            </a:extLst>
          </p:cNvPr>
          <p:cNvSpPr>
            <a:spLocks noGrp="1"/>
          </p:cNvSpPr>
          <p:nvPr>
            <p:ph type="title"/>
          </p:nvPr>
        </p:nvSpPr>
        <p:spPr>
          <a:xfrm>
            <a:off x="6416809" y="407440"/>
            <a:ext cx="2658035" cy="756744"/>
          </a:xfrm>
        </p:spPr>
        <p:txBody>
          <a:bodyPr/>
          <a:lstStyle/>
          <a:p>
            <a:r>
              <a:rPr lang="fr-FR" b="1" i="1" dirty="0">
                <a:solidFill>
                  <a:schemeClr val="accent2">
                    <a:lumMod val="75000"/>
                  </a:schemeClr>
                </a:solidFill>
              </a:rPr>
              <a:t>Jean 10</a:t>
            </a:r>
          </a:p>
        </p:txBody>
      </p:sp>
      <p:sp>
        <p:nvSpPr>
          <p:cNvPr id="3" name="Espace réservé du contenu 2">
            <a:extLst>
              <a:ext uri="{FF2B5EF4-FFF2-40B4-BE49-F238E27FC236}">
                <a16:creationId xmlns:a16="http://schemas.microsoft.com/office/drawing/2014/main" id="{E98904D1-8B76-B7D2-64EE-C174E88B781E}"/>
              </a:ext>
            </a:extLst>
          </p:cNvPr>
          <p:cNvSpPr>
            <a:spLocks noGrp="1"/>
          </p:cNvSpPr>
          <p:nvPr>
            <p:ph idx="1"/>
          </p:nvPr>
        </p:nvSpPr>
        <p:spPr>
          <a:xfrm>
            <a:off x="1237770" y="1752334"/>
            <a:ext cx="10088496" cy="4351338"/>
          </a:xfrm>
        </p:spPr>
        <p:txBody>
          <a:bodyPr>
            <a:normAutofit/>
          </a:bodyPr>
          <a:lstStyle/>
          <a:p>
            <a:pPr marL="0" indent="0">
              <a:buNone/>
            </a:pPr>
            <a:r>
              <a:rPr lang="fr-FR" sz="3200" dirty="0"/>
              <a:t>2  Celui qui entre par la porte, c’est le </a:t>
            </a:r>
            <a:r>
              <a:rPr lang="fr-FR" sz="3200" b="1" dirty="0"/>
              <a:t>berger</a:t>
            </a:r>
            <a:r>
              <a:rPr lang="fr-FR" sz="3200" dirty="0"/>
              <a:t> des moutons. 3  Le gardien lui ouvre la porte, et les moutons </a:t>
            </a:r>
            <a:r>
              <a:rPr lang="fr-FR" sz="3200" b="1" dirty="0"/>
              <a:t>écoutent</a:t>
            </a:r>
            <a:r>
              <a:rPr lang="fr-FR" sz="3200" dirty="0"/>
              <a:t> la voix du berger. Il </a:t>
            </a:r>
            <a:r>
              <a:rPr lang="fr-FR" sz="3200" b="1" dirty="0"/>
              <a:t>appelle</a:t>
            </a:r>
            <a:r>
              <a:rPr lang="fr-FR" sz="3200" dirty="0"/>
              <a:t> ses moutons chacun par son nom et il les </a:t>
            </a:r>
            <a:r>
              <a:rPr lang="fr-FR" sz="3200" b="1" dirty="0"/>
              <a:t>conduit</a:t>
            </a:r>
            <a:r>
              <a:rPr lang="fr-FR" sz="3200" dirty="0"/>
              <a:t> dehors. 4  Quand il les a tous fait sortir, il </a:t>
            </a:r>
            <a:r>
              <a:rPr lang="fr-FR" sz="3200" b="1" dirty="0"/>
              <a:t>marche</a:t>
            </a:r>
            <a:r>
              <a:rPr lang="fr-FR" sz="3200" dirty="0"/>
              <a:t> devant eux. Et ses moutons le suivent, parce qu’ils connaissent sa voix. </a:t>
            </a:r>
          </a:p>
          <a:p>
            <a:pPr marL="0" indent="0">
              <a:buNone/>
            </a:pPr>
            <a:r>
              <a:rPr lang="fr-FR" sz="3200" dirty="0"/>
              <a:t>   … </a:t>
            </a:r>
          </a:p>
          <a:p>
            <a:pPr marL="0" indent="0">
              <a:buNone/>
            </a:pPr>
            <a:r>
              <a:rPr lang="fr-FR" sz="3200" dirty="0"/>
              <a:t>11  Je suis le bon berger. </a:t>
            </a:r>
            <a:r>
              <a:rPr lang="fr-FR" sz="3200" b="1" dirty="0"/>
              <a:t>Le bon berger donne sa vie </a:t>
            </a:r>
            <a:r>
              <a:rPr lang="fr-FR" sz="3200" dirty="0"/>
              <a:t>pour ses moutons. </a:t>
            </a:r>
          </a:p>
          <a:p>
            <a:endParaRPr lang="fr-FR" sz="3200" dirty="0"/>
          </a:p>
        </p:txBody>
      </p:sp>
      <p:pic>
        <p:nvPicPr>
          <p:cNvPr id="4" name="Picture 8">
            <a:hlinkClick r:id="rId2"/>
            <a:extLst>
              <a:ext uri="{FF2B5EF4-FFF2-40B4-BE49-F238E27FC236}">
                <a16:creationId xmlns:a16="http://schemas.microsoft.com/office/drawing/2014/main" id="{8731C962-6CDD-4F3C-84B9-3615D5B1B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329" y="0"/>
            <a:ext cx="2301689" cy="1522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467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F89A1-12ED-2782-2799-0F2F0D3E38C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2A29191-890E-882D-15A7-AB15CCD2CFC5}"/>
              </a:ext>
            </a:extLst>
          </p:cNvPr>
          <p:cNvSpPr>
            <a:spLocks noGrp="1"/>
          </p:cNvSpPr>
          <p:nvPr>
            <p:ph type="title"/>
          </p:nvPr>
        </p:nvSpPr>
        <p:spPr>
          <a:xfrm>
            <a:off x="6416809" y="407440"/>
            <a:ext cx="2658035" cy="756744"/>
          </a:xfrm>
        </p:spPr>
        <p:txBody>
          <a:bodyPr/>
          <a:lstStyle/>
          <a:p>
            <a:r>
              <a:rPr lang="fr-FR" b="1" i="1" dirty="0">
                <a:solidFill>
                  <a:schemeClr val="accent2">
                    <a:lumMod val="75000"/>
                  </a:schemeClr>
                </a:solidFill>
              </a:rPr>
              <a:t>Jean 10</a:t>
            </a:r>
          </a:p>
        </p:txBody>
      </p:sp>
      <p:sp>
        <p:nvSpPr>
          <p:cNvPr id="3" name="Espace réservé du contenu 2">
            <a:extLst>
              <a:ext uri="{FF2B5EF4-FFF2-40B4-BE49-F238E27FC236}">
                <a16:creationId xmlns:a16="http://schemas.microsoft.com/office/drawing/2014/main" id="{7DD77277-64D9-2C43-65BE-5E49912978A7}"/>
              </a:ext>
            </a:extLst>
          </p:cNvPr>
          <p:cNvSpPr>
            <a:spLocks noGrp="1"/>
          </p:cNvSpPr>
          <p:nvPr>
            <p:ph idx="1"/>
          </p:nvPr>
        </p:nvSpPr>
        <p:spPr>
          <a:xfrm>
            <a:off x="1237770" y="1752334"/>
            <a:ext cx="10088496" cy="4351338"/>
          </a:xfrm>
        </p:spPr>
        <p:txBody>
          <a:bodyPr>
            <a:normAutofit/>
          </a:bodyPr>
          <a:lstStyle/>
          <a:p>
            <a:pPr marL="0" indent="0">
              <a:buNone/>
            </a:pPr>
            <a:r>
              <a:rPr lang="fr-FR" sz="3200" dirty="0"/>
              <a:t>2  Celui qui entre par la porte, c’est le </a:t>
            </a:r>
            <a:r>
              <a:rPr lang="fr-FR" sz="3200" b="1" dirty="0"/>
              <a:t>berger</a:t>
            </a:r>
            <a:r>
              <a:rPr lang="fr-FR" sz="3200" dirty="0"/>
              <a:t> des moutons. 3  Le gardien lui ouvre la porte, et les moutons </a:t>
            </a:r>
            <a:r>
              <a:rPr lang="fr-FR" sz="3200" b="1" dirty="0"/>
              <a:t>écoutent</a:t>
            </a:r>
            <a:r>
              <a:rPr lang="fr-FR" sz="3200" dirty="0"/>
              <a:t> la voix du berger. Il </a:t>
            </a:r>
            <a:r>
              <a:rPr lang="fr-FR" sz="3200" b="1" dirty="0"/>
              <a:t>appelle</a:t>
            </a:r>
            <a:r>
              <a:rPr lang="fr-FR" sz="3200" dirty="0"/>
              <a:t> ses moutons chacun par son nom et il les </a:t>
            </a:r>
            <a:r>
              <a:rPr lang="fr-FR" sz="3200" b="1" dirty="0"/>
              <a:t>conduit</a:t>
            </a:r>
            <a:r>
              <a:rPr lang="fr-FR" sz="3200" dirty="0"/>
              <a:t> dehors. 4  Quand il les a tous fait sortir, il </a:t>
            </a:r>
            <a:r>
              <a:rPr lang="fr-FR" sz="3200" b="1" dirty="0"/>
              <a:t>marche</a:t>
            </a:r>
            <a:r>
              <a:rPr lang="fr-FR" sz="3200" dirty="0"/>
              <a:t> devant eux. Et ses moutons le suivent, parce qu’ils connaissent sa voix. </a:t>
            </a:r>
          </a:p>
          <a:p>
            <a:pPr marL="0" indent="0">
              <a:buNone/>
            </a:pPr>
            <a:r>
              <a:rPr lang="fr-FR" sz="3200" dirty="0"/>
              <a:t>   … </a:t>
            </a:r>
          </a:p>
          <a:p>
            <a:pPr marL="0" indent="0">
              <a:buNone/>
            </a:pPr>
            <a:r>
              <a:rPr lang="fr-FR" sz="3200" dirty="0"/>
              <a:t>11  Je suis le bon berger. </a:t>
            </a:r>
            <a:r>
              <a:rPr lang="fr-FR" sz="3200" b="1" dirty="0"/>
              <a:t>Le bon berger donne sa vie </a:t>
            </a:r>
            <a:r>
              <a:rPr lang="fr-FR" sz="3200" dirty="0"/>
              <a:t>pour ses moutons. </a:t>
            </a:r>
          </a:p>
          <a:p>
            <a:endParaRPr lang="fr-FR" sz="3200" dirty="0"/>
          </a:p>
        </p:txBody>
      </p:sp>
      <p:pic>
        <p:nvPicPr>
          <p:cNvPr id="4" name="Picture 8">
            <a:hlinkClick r:id="rId2"/>
            <a:extLst>
              <a:ext uri="{FF2B5EF4-FFF2-40B4-BE49-F238E27FC236}">
                <a16:creationId xmlns:a16="http://schemas.microsoft.com/office/drawing/2014/main" id="{122424EB-1DFF-BBA8-B215-8ABBF3F57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329" y="0"/>
            <a:ext cx="2301689" cy="1522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99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514B5-2728-67A6-FC29-5465F18C972A}"/>
            </a:ext>
          </a:extLst>
        </p:cNvPr>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0407EBB3-DED2-77C2-C578-3DA25DDA3B40}"/>
              </a:ext>
            </a:extLst>
          </p:cNvPr>
          <p:cNvSpPr>
            <a:spLocks noGrp="1"/>
          </p:cNvSpPr>
          <p:nvPr>
            <p:ph idx="1"/>
          </p:nvPr>
        </p:nvSpPr>
        <p:spPr>
          <a:xfrm>
            <a:off x="1057515" y="454265"/>
            <a:ext cx="4052367" cy="1383366"/>
          </a:xfrm>
        </p:spPr>
        <p:txBody>
          <a:bodyPr>
            <a:normAutofit/>
          </a:bodyPr>
          <a:lstStyle/>
          <a:p>
            <a:pPr marL="0" indent="0">
              <a:buNone/>
            </a:pPr>
            <a:r>
              <a:rPr lang="fr-FR" sz="4400" b="1" dirty="0">
                <a:solidFill>
                  <a:srgbClr val="C00000"/>
                </a:solidFill>
              </a:rPr>
              <a:t>Un troupeau</a:t>
            </a:r>
          </a:p>
        </p:txBody>
      </p:sp>
      <p:pic>
        <p:nvPicPr>
          <p:cNvPr id="8" name="Image 7">
            <a:extLst>
              <a:ext uri="{FF2B5EF4-FFF2-40B4-BE49-F238E27FC236}">
                <a16:creationId xmlns:a16="http://schemas.microsoft.com/office/drawing/2014/main" id="{01912118-367C-EAC1-27A7-38B678009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013" y="1433124"/>
            <a:ext cx="7886379" cy="4436089"/>
          </a:xfrm>
          <a:prstGeom prst="rect">
            <a:avLst/>
          </a:prstGeom>
        </p:spPr>
      </p:pic>
      <p:sp>
        <p:nvSpPr>
          <p:cNvPr id="11" name="Espace réservé du contenu 5">
            <a:extLst>
              <a:ext uri="{FF2B5EF4-FFF2-40B4-BE49-F238E27FC236}">
                <a16:creationId xmlns:a16="http://schemas.microsoft.com/office/drawing/2014/main" id="{0DF10191-820C-CB37-B6C2-E99E511750D6}"/>
              </a:ext>
            </a:extLst>
          </p:cNvPr>
          <p:cNvSpPr txBox="1">
            <a:spLocks/>
          </p:cNvSpPr>
          <p:nvPr/>
        </p:nvSpPr>
        <p:spPr>
          <a:xfrm>
            <a:off x="8016688" y="1955349"/>
            <a:ext cx="4052367" cy="1383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400" b="1" dirty="0">
                <a:solidFill>
                  <a:srgbClr val="C00000"/>
                </a:solidFill>
              </a:rPr>
              <a:t>Plus rassurant que tout seul…</a:t>
            </a:r>
          </a:p>
          <a:p>
            <a:pPr marL="0" indent="0">
              <a:buFont typeface="Arial" panose="020B0604020202020204" pitchFamily="34" charset="0"/>
              <a:buNone/>
            </a:pPr>
            <a:endParaRPr lang="fr-FR" sz="4400" b="1" dirty="0">
              <a:solidFill>
                <a:srgbClr val="C00000"/>
              </a:solidFill>
            </a:endParaRPr>
          </a:p>
        </p:txBody>
      </p:sp>
      <p:pic>
        <p:nvPicPr>
          <p:cNvPr id="15" name="Image 14">
            <a:extLst>
              <a:ext uri="{FF2B5EF4-FFF2-40B4-BE49-F238E27FC236}">
                <a16:creationId xmlns:a16="http://schemas.microsoft.com/office/drawing/2014/main" id="{24759CB4-3AA0-BA45-6580-1401EFAA0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038" y="3724355"/>
            <a:ext cx="2571750" cy="1714500"/>
          </a:xfrm>
          <a:prstGeom prst="rect">
            <a:avLst/>
          </a:prstGeom>
        </p:spPr>
      </p:pic>
    </p:spTree>
    <p:extLst>
      <p:ext uri="{BB962C8B-B14F-4D97-AF65-F5344CB8AC3E}">
        <p14:creationId xmlns:p14="http://schemas.microsoft.com/office/powerpoint/2010/main" val="2139370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41401-A69B-FE09-149A-B950F9169E3A}"/>
            </a:ext>
          </a:extLst>
        </p:cNvPr>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296FD6AB-FBD4-EC12-A18E-2A2C5BB0B55C}"/>
              </a:ext>
            </a:extLst>
          </p:cNvPr>
          <p:cNvSpPr>
            <a:spLocks noGrp="1"/>
          </p:cNvSpPr>
          <p:nvPr>
            <p:ph idx="1"/>
          </p:nvPr>
        </p:nvSpPr>
        <p:spPr>
          <a:xfrm>
            <a:off x="857730" y="564909"/>
            <a:ext cx="10084334" cy="983795"/>
          </a:xfrm>
        </p:spPr>
        <p:txBody>
          <a:bodyPr>
            <a:normAutofit/>
          </a:bodyPr>
          <a:lstStyle/>
          <a:p>
            <a:pPr marL="0" indent="0">
              <a:buNone/>
            </a:pPr>
            <a:r>
              <a:rPr lang="fr-FR" sz="4400" b="1" dirty="0">
                <a:solidFill>
                  <a:srgbClr val="C00000"/>
                </a:solidFill>
              </a:rPr>
              <a:t>Un troupeau : dans la même direction…</a:t>
            </a:r>
          </a:p>
        </p:txBody>
      </p:sp>
      <p:pic>
        <p:nvPicPr>
          <p:cNvPr id="5" name="Image 4">
            <a:extLst>
              <a:ext uri="{FF2B5EF4-FFF2-40B4-BE49-F238E27FC236}">
                <a16:creationId xmlns:a16="http://schemas.microsoft.com/office/drawing/2014/main" id="{DD03E018-898E-CBA4-5109-324B29E38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676" y="1798064"/>
            <a:ext cx="7080648" cy="4218534"/>
          </a:xfrm>
          <a:prstGeom prst="rect">
            <a:avLst/>
          </a:prstGeom>
        </p:spPr>
      </p:pic>
    </p:spTree>
    <p:extLst>
      <p:ext uri="{BB962C8B-B14F-4D97-AF65-F5344CB8AC3E}">
        <p14:creationId xmlns:p14="http://schemas.microsoft.com/office/powerpoint/2010/main" val="3614722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9CBA6D-FED6-EFB3-52DA-C1E9C9C4EE77}"/>
              </a:ext>
            </a:extLst>
          </p:cNvPr>
          <p:cNvSpPr>
            <a:spLocks noGrp="1"/>
          </p:cNvSpPr>
          <p:nvPr>
            <p:ph type="ctrTitle"/>
          </p:nvPr>
        </p:nvSpPr>
        <p:spPr>
          <a:xfrm>
            <a:off x="293274" y="872394"/>
            <a:ext cx="4479792" cy="1051072"/>
          </a:xfrm>
        </p:spPr>
        <p:txBody>
          <a:bodyPr>
            <a:normAutofit fontScale="90000"/>
          </a:bodyPr>
          <a:lstStyle/>
          <a:p>
            <a:r>
              <a:rPr lang="fr-FR" sz="4800" i="1" dirty="0">
                <a:solidFill>
                  <a:schemeClr val="accent2">
                    <a:lumMod val="75000"/>
                  </a:schemeClr>
                </a:solidFill>
              </a:rPr>
              <a:t>Mouton et mémoire…</a:t>
            </a:r>
            <a:endParaRPr lang="fr-FR" sz="4800" dirty="0"/>
          </a:p>
        </p:txBody>
      </p:sp>
      <p:sp>
        <p:nvSpPr>
          <p:cNvPr id="3" name="Sous-titre 2">
            <a:extLst>
              <a:ext uri="{FF2B5EF4-FFF2-40B4-BE49-F238E27FC236}">
                <a16:creationId xmlns:a16="http://schemas.microsoft.com/office/drawing/2014/main" id="{A509A116-1546-2551-3642-3010C1F36E7C}"/>
              </a:ext>
            </a:extLst>
          </p:cNvPr>
          <p:cNvSpPr>
            <a:spLocks noGrp="1"/>
          </p:cNvSpPr>
          <p:nvPr>
            <p:ph type="subTitle" idx="1"/>
          </p:nvPr>
        </p:nvSpPr>
        <p:spPr>
          <a:xfrm>
            <a:off x="432868" y="2364908"/>
            <a:ext cx="4200605" cy="4051259"/>
          </a:xfrm>
        </p:spPr>
        <p:txBody>
          <a:bodyPr>
            <a:normAutofit/>
          </a:bodyPr>
          <a:lstStyle/>
          <a:p>
            <a:r>
              <a:rPr lang="fr-FR" sz="3200" dirty="0"/>
              <a:t>Un mouton est capable de reconnaître un visage humain et de s'en souvenir pendant plusieurs années.</a:t>
            </a:r>
          </a:p>
        </p:txBody>
      </p:sp>
      <p:pic>
        <p:nvPicPr>
          <p:cNvPr id="5" name="Image 4">
            <a:extLst>
              <a:ext uri="{FF2B5EF4-FFF2-40B4-BE49-F238E27FC236}">
                <a16:creationId xmlns:a16="http://schemas.microsoft.com/office/drawing/2014/main" id="{D968E409-6208-DE2F-713C-30B70FB88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7261" y="599749"/>
            <a:ext cx="7924379" cy="5658502"/>
          </a:xfrm>
          <a:prstGeom prst="rect">
            <a:avLst/>
          </a:prstGeom>
        </p:spPr>
      </p:pic>
    </p:spTree>
    <p:extLst>
      <p:ext uri="{BB962C8B-B14F-4D97-AF65-F5344CB8AC3E}">
        <p14:creationId xmlns:p14="http://schemas.microsoft.com/office/powerpoint/2010/main" val="1186837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6BC1CF-35C1-0127-14CE-DA9B90A6D220}"/>
              </a:ext>
            </a:extLst>
          </p:cNvPr>
          <p:cNvSpPr>
            <a:spLocks noGrp="1"/>
          </p:cNvSpPr>
          <p:nvPr>
            <p:ph type="title"/>
          </p:nvPr>
        </p:nvSpPr>
        <p:spPr>
          <a:xfrm>
            <a:off x="507785" y="208436"/>
            <a:ext cx="4571361" cy="1325563"/>
          </a:xfrm>
        </p:spPr>
        <p:txBody>
          <a:bodyPr>
            <a:normAutofit/>
          </a:bodyPr>
          <a:lstStyle/>
          <a:p>
            <a:r>
              <a:rPr lang="fr-FR" sz="3600" i="1" dirty="0">
                <a:solidFill>
                  <a:schemeClr val="accent2">
                    <a:lumMod val="75000"/>
                  </a:schemeClr>
                </a:solidFill>
              </a:rPr>
              <a:t>Qui est le plus fort ?</a:t>
            </a:r>
          </a:p>
        </p:txBody>
      </p:sp>
      <p:pic>
        <p:nvPicPr>
          <p:cNvPr id="8" name="Espace réservé du contenu 7">
            <a:extLst>
              <a:ext uri="{FF2B5EF4-FFF2-40B4-BE49-F238E27FC236}">
                <a16:creationId xmlns:a16="http://schemas.microsoft.com/office/drawing/2014/main" id="{FEFED73E-4F70-070F-FCF9-F1EB548B2D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64981" y="208436"/>
            <a:ext cx="2047875" cy="1562100"/>
          </a:xfrm>
        </p:spPr>
      </p:pic>
      <p:sp>
        <p:nvSpPr>
          <p:cNvPr id="9" name="Titre 1">
            <a:extLst>
              <a:ext uri="{FF2B5EF4-FFF2-40B4-BE49-F238E27FC236}">
                <a16:creationId xmlns:a16="http://schemas.microsoft.com/office/drawing/2014/main" id="{0DB87882-B6F3-471D-0889-BE11F2E7E9A6}"/>
              </a:ext>
            </a:extLst>
          </p:cNvPr>
          <p:cNvSpPr txBox="1">
            <a:spLocks/>
          </p:cNvSpPr>
          <p:nvPr/>
        </p:nvSpPr>
        <p:spPr>
          <a:xfrm>
            <a:off x="7358100" y="731708"/>
            <a:ext cx="48339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i="1" dirty="0">
                <a:solidFill>
                  <a:schemeClr val="accent2">
                    <a:lumMod val="75000"/>
                  </a:schemeClr>
                </a:solidFill>
              </a:rPr>
              <a:t>Qui est le plus fragile ?</a:t>
            </a:r>
          </a:p>
        </p:txBody>
      </p:sp>
      <p:pic>
        <p:nvPicPr>
          <p:cNvPr id="13" name="Image 12">
            <a:extLst>
              <a:ext uri="{FF2B5EF4-FFF2-40B4-BE49-F238E27FC236}">
                <a16:creationId xmlns:a16="http://schemas.microsoft.com/office/drawing/2014/main" id="{88524A27-F49C-EA9C-6872-45B274739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463" y="1770536"/>
            <a:ext cx="2851513" cy="1754777"/>
          </a:xfrm>
          <a:prstGeom prst="rect">
            <a:avLst/>
          </a:prstGeom>
        </p:spPr>
      </p:pic>
      <p:pic>
        <p:nvPicPr>
          <p:cNvPr id="15" name="Image 14">
            <a:extLst>
              <a:ext uri="{FF2B5EF4-FFF2-40B4-BE49-F238E27FC236}">
                <a16:creationId xmlns:a16="http://schemas.microsoft.com/office/drawing/2014/main" id="{FFF31C90-48F5-33B9-B568-37D19C0BA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8946" y="4101506"/>
            <a:ext cx="2752586" cy="1835057"/>
          </a:xfrm>
          <a:prstGeom prst="rect">
            <a:avLst/>
          </a:prstGeom>
        </p:spPr>
      </p:pic>
      <p:pic>
        <p:nvPicPr>
          <p:cNvPr id="17" name="Image 16">
            <a:extLst>
              <a:ext uri="{FF2B5EF4-FFF2-40B4-BE49-F238E27FC236}">
                <a16:creationId xmlns:a16="http://schemas.microsoft.com/office/drawing/2014/main" id="{27034F62-3D58-97CA-95C1-907A67EB88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526" y="4748337"/>
            <a:ext cx="2571750" cy="1714500"/>
          </a:xfrm>
          <a:prstGeom prst="rect">
            <a:avLst/>
          </a:prstGeom>
        </p:spPr>
      </p:pic>
      <p:pic>
        <p:nvPicPr>
          <p:cNvPr id="19" name="Image 18">
            <a:extLst>
              <a:ext uri="{FF2B5EF4-FFF2-40B4-BE49-F238E27FC236}">
                <a16:creationId xmlns:a16="http://schemas.microsoft.com/office/drawing/2014/main" id="{1ACBA9DD-9BD9-F75A-807E-2C586E77CA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5271" y="4178816"/>
            <a:ext cx="2571750" cy="1953228"/>
          </a:xfrm>
          <a:prstGeom prst="rect">
            <a:avLst/>
          </a:prstGeom>
        </p:spPr>
      </p:pic>
      <p:pic>
        <p:nvPicPr>
          <p:cNvPr id="21" name="Image 20">
            <a:extLst>
              <a:ext uri="{FF2B5EF4-FFF2-40B4-BE49-F238E27FC236}">
                <a16:creationId xmlns:a16="http://schemas.microsoft.com/office/drawing/2014/main" id="{8ED0BE24-FE64-CFE6-7FBB-BFCD5B77DE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9276" y="1965962"/>
            <a:ext cx="2899954" cy="1887991"/>
          </a:xfrm>
          <a:prstGeom prst="rect">
            <a:avLst/>
          </a:prstGeom>
        </p:spPr>
      </p:pic>
      <p:pic>
        <p:nvPicPr>
          <p:cNvPr id="23" name="Image 22">
            <a:extLst>
              <a:ext uri="{FF2B5EF4-FFF2-40B4-BE49-F238E27FC236}">
                <a16:creationId xmlns:a16="http://schemas.microsoft.com/office/drawing/2014/main" id="{37E1936B-93D3-1356-F77A-9E6836F04B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2736" y="2428382"/>
            <a:ext cx="2831987" cy="1887991"/>
          </a:xfrm>
          <a:prstGeom prst="rect">
            <a:avLst/>
          </a:prstGeom>
        </p:spPr>
      </p:pic>
    </p:spTree>
    <p:extLst>
      <p:ext uri="{BB962C8B-B14F-4D97-AF65-F5344CB8AC3E}">
        <p14:creationId xmlns:p14="http://schemas.microsoft.com/office/powerpoint/2010/main" val="80247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A0F6E-2696-CF3D-2FD3-44AD1EE7846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4D94CA2-A7CE-83AB-7A13-5C9AAE326E72}"/>
              </a:ext>
            </a:extLst>
          </p:cNvPr>
          <p:cNvSpPr>
            <a:spLocks noGrp="1"/>
          </p:cNvSpPr>
          <p:nvPr>
            <p:ph type="title"/>
          </p:nvPr>
        </p:nvSpPr>
        <p:spPr>
          <a:xfrm>
            <a:off x="507785" y="208436"/>
            <a:ext cx="4571361" cy="1325563"/>
          </a:xfrm>
        </p:spPr>
        <p:txBody>
          <a:bodyPr>
            <a:normAutofit/>
          </a:bodyPr>
          <a:lstStyle/>
          <a:p>
            <a:r>
              <a:rPr lang="fr-FR" sz="3600" i="1" dirty="0">
                <a:solidFill>
                  <a:schemeClr val="accent2">
                    <a:lumMod val="75000"/>
                  </a:schemeClr>
                </a:solidFill>
              </a:rPr>
              <a:t>Qui est le plus fort ?</a:t>
            </a:r>
          </a:p>
        </p:txBody>
      </p:sp>
      <p:pic>
        <p:nvPicPr>
          <p:cNvPr id="8" name="Espace réservé du contenu 7">
            <a:extLst>
              <a:ext uri="{FF2B5EF4-FFF2-40B4-BE49-F238E27FC236}">
                <a16:creationId xmlns:a16="http://schemas.microsoft.com/office/drawing/2014/main" id="{08FCABA5-5C2C-C2A1-470D-65E8B564CA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64981" y="208436"/>
            <a:ext cx="2047875" cy="1562100"/>
          </a:xfrm>
        </p:spPr>
      </p:pic>
      <p:sp>
        <p:nvSpPr>
          <p:cNvPr id="9" name="Titre 1">
            <a:extLst>
              <a:ext uri="{FF2B5EF4-FFF2-40B4-BE49-F238E27FC236}">
                <a16:creationId xmlns:a16="http://schemas.microsoft.com/office/drawing/2014/main" id="{6042AE0D-D7D3-F549-BC55-D154F2913FE7}"/>
              </a:ext>
            </a:extLst>
          </p:cNvPr>
          <p:cNvSpPr txBox="1">
            <a:spLocks/>
          </p:cNvSpPr>
          <p:nvPr/>
        </p:nvSpPr>
        <p:spPr>
          <a:xfrm>
            <a:off x="7358100" y="731708"/>
            <a:ext cx="48339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i="1" dirty="0">
                <a:solidFill>
                  <a:schemeClr val="accent2">
                    <a:lumMod val="75000"/>
                  </a:schemeClr>
                </a:solidFill>
              </a:rPr>
              <a:t>Qui est le plus fragile ?</a:t>
            </a:r>
          </a:p>
        </p:txBody>
      </p:sp>
      <p:pic>
        <p:nvPicPr>
          <p:cNvPr id="15" name="Image 14">
            <a:extLst>
              <a:ext uri="{FF2B5EF4-FFF2-40B4-BE49-F238E27FC236}">
                <a16:creationId xmlns:a16="http://schemas.microsoft.com/office/drawing/2014/main" id="{30330514-B0C7-2E02-8CE4-D3D62A7D3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4877" y="2965673"/>
            <a:ext cx="2752586" cy="1835057"/>
          </a:xfrm>
          <a:prstGeom prst="rect">
            <a:avLst/>
          </a:prstGeom>
        </p:spPr>
      </p:pic>
      <p:sp>
        <p:nvSpPr>
          <p:cNvPr id="3" name="Sous-titre 2">
            <a:extLst>
              <a:ext uri="{FF2B5EF4-FFF2-40B4-BE49-F238E27FC236}">
                <a16:creationId xmlns:a16="http://schemas.microsoft.com/office/drawing/2014/main" id="{E4EE9925-3052-54E1-6FA0-052E3421F643}"/>
              </a:ext>
            </a:extLst>
          </p:cNvPr>
          <p:cNvSpPr txBox="1">
            <a:spLocks/>
          </p:cNvSpPr>
          <p:nvPr/>
        </p:nvSpPr>
        <p:spPr>
          <a:xfrm>
            <a:off x="1861073" y="2716250"/>
            <a:ext cx="5671841" cy="3478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200" dirty="0"/>
              <a:t>Le mouton est clairement un des animaux les plus fragiles. Il y en a d’autres bien sûr mais parmi les animaux les plus connus il est un symbole marquant de fragilité…</a:t>
            </a:r>
          </a:p>
        </p:txBody>
      </p:sp>
    </p:spTree>
    <p:extLst>
      <p:ext uri="{BB962C8B-B14F-4D97-AF65-F5344CB8AC3E}">
        <p14:creationId xmlns:p14="http://schemas.microsoft.com/office/powerpoint/2010/main" val="814357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ABDAC-9392-5FEE-18E6-FEF5B26D024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6973164-15D6-1BDF-3171-3564DA8031F7}"/>
              </a:ext>
            </a:extLst>
          </p:cNvPr>
          <p:cNvSpPr>
            <a:spLocks noGrp="1"/>
          </p:cNvSpPr>
          <p:nvPr>
            <p:ph type="title"/>
          </p:nvPr>
        </p:nvSpPr>
        <p:spPr>
          <a:xfrm>
            <a:off x="3686927" y="229867"/>
            <a:ext cx="6154271" cy="1325563"/>
          </a:xfrm>
        </p:spPr>
        <p:txBody>
          <a:bodyPr/>
          <a:lstStyle/>
          <a:p>
            <a:r>
              <a:rPr lang="fr-FR" i="1" dirty="0">
                <a:solidFill>
                  <a:schemeClr val="accent2">
                    <a:lumMod val="75000"/>
                  </a:schemeClr>
                </a:solidFill>
              </a:rPr>
              <a:t>Mouton ou cheval ? </a:t>
            </a:r>
          </a:p>
        </p:txBody>
      </p:sp>
      <p:pic>
        <p:nvPicPr>
          <p:cNvPr id="5" name="Espace réservé du contenu 4">
            <a:extLst>
              <a:ext uri="{FF2B5EF4-FFF2-40B4-BE49-F238E27FC236}">
                <a16:creationId xmlns:a16="http://schemas.microsoft.com/office/drawing/2014/main" id="{AD63D95F-E9E2-806A-86B0-1ADBAE61FA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4653" y="1897855"/>
            <a:ext cx="5424795" cy="4351338"/>
          </a:xfrm>
        </p:spPr>
      </p:pic>
      <p:pic>
        <p:nvPicPr>
          <p:cNvPr id="4" name="Image 3">
            <a:extLst>
              <a:ext uri="{FF2B5EF4-FFF2-40B4-BE49-F238E27FC236}">
                <a16:creationId xmlns:a16="http://schemas.microsoft.com/office/drawing/2014/main" id="{95487AA4-0C23-4A84-9190-D934774FD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518" y="229867"/>
            <a:ext cx="1266649" cy="1325563"/>
          </a:xfrm>
          <a:prstGeom prst="rect">
            <a:avLst/>
          </a:prstGeom>
        </p:spPr>
      </p:pic>
      <p:sp>
        <p:nvSpPr>
          <p:cNvPr id="3" name="Sous-titre 2">
            <a:extLst>
              <a:ext uri="{FF2B5EF4-FFF2-40B4-BE49-F238E27FC236}">
                <a16:creationId xmlns:a16="http://schemas.microsoft.com/office/drawing/2014/main" id="{3CC00F16-E586-D84C-288E-DA98870D17C8}"/>
              </a:ext>
            </a:extLst>
          </p:cNvPr>
          <p:cNvSpPr txBox="1">
            <a:spLocks/>
          </p:cNvSpPr>
          <p:nvPr/>
        </p:nvSpPr>
        <p:spPr>
          <a:xfrm>
            <a:off x="1599817" y="2570864"/>
            <a:ext cx="3268276" cy="25671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200" dirty="0"/>
              <a:t>Même si certains moutons peuvent participer à des rodéos amusants … </a:t>
            </a:r>
          </a:p>
        </p:txBody>
      </p:sp>
      <p:pic>
        <p:nvPicPr>
          <p:cNvPr id="6" name="Image 5">
            <a:extLst>
              <a:ext uri="{FF2B5EF4-FFF2-40B4-BE49-F238E27FC236}">
                <a16:creationId xmlns:a16="http://schemas.microsoft.com/office/drawing/2014/main" id="{91882827-FE12-CE3B-2B79-23C0F1BBE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079" y="4395286"/>
            <a:ext cx="416946" cy="436339"/>
          </a:xfrm>
          <a:prstGeom prst="rect">
            <a:avLst/>
          </a:prstGeom>
        </p:spPr>
      </p:pic>
    </p:spTree>
    <p:extLst>
      <p:ext uri="{BB962C8B-B14F-4D97-AF65-F5344CB8AC3E}">
        <p14:creationId xmlns:p14="http://schemas.microsoft.com/office/powerpoint/2010/main" val="994564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CB364D-DAAE-8FB0-9362-7186C4E2F8F4}"/>
              </a:ext>
            </a:extLst>
          </p:cNvPr>
          <p:cNvSpPr>
            <a:spLocks noGrp="1"/>
          </p:cNvSpPr>
          <p:nvPr>
            <p:ph type="title"/>
          </p:nvPr>
        </p:nvSpPr>
        <p:spPr>
          <a:xfrm>
            <a:off x="8222554" y="1076154"/>
            <a:ext cx="2732829" cy="4349285"/>
          </a:xfrm>
        </p:spPr>
        <p:txBody>
          <a:bodyPr>
            <a:normAutofit fontScale="90000"/>
          </a:bodyPr>
          <a:lstStyle/>
          <a:p>
            <a:r>
              <a:rPr lang="fr-FR" i="1" dirty="0">
                <a:solidFill>
                  <a:schemeClr val="accent2">
                    <a:lumMod val="75000"/>
                  </a:schemeClr>
                </a:solidFill>
              </a:rPr>
              <a:t>Parmi ses grandes fragilités : un mouton sur le dos est en danger de mort…</a:t>
            </a:r>
          </a:p>
        </p:txBody>
      </p:sp>
      <p:pic>
        <p:nvPicPr>
          <p:cNvPr id="5" name="Image 4">
            <a:extLst>
              <a:ext uri="{FF2B5EF4-FFF2-40B4-BE49-F238E27FC236}">
                <a16:creationId xmlns:a16="http://schemas.microsoft.com/office/drawing/2014/main" id="{07635485-A97E-FBC3-B94F-469E4825F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611" y="904740"/>
            <a:ext cx="7162800" cy="4714875"/>
          </a:xfrm>
          <a:prstGeom prst="rect">
            <a:avLst/>
          </a:prstGeom>
        </p:spPr>
      </p:pic>
    </p:spTree>
    <p:extLst>
      <p:ext uri="{BB962C8B-B14F-4D97-AF65-F5344CB8AC3E}">
        <p14:creationId xmlns:p14="http://schemas.microsoft.com/office/powerpoint/2010/main" val="229491954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819</Words>
  <Application>Microsoft Office PowerPoint</Application>
  <PresentationFormat>Grand écran</PresentationFormat>
  <Paragraphs>49</Paragraphs>
  <Slides>18</Slides>
  <Notes>0</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18</vt:i4>
      </vt:variant>
    </vt:vector>
  </HeadingPairs>
  <TitlesOfParts>
    <vt:vector size="22" baseType="lpstr">
      <vt:lpstr>Arial</vt:lpstr>
      <vt:lpstr>Calibri</vt:lpstr>
      <vt:lpstr>Calibri Light</vt:lpstr>
      <vt:lpstr>Thème Office</vt:lpstr>
      <vt:lpstr>l’Église est comme un troupeau  avec un merveilleux Berger</vt:lpstr>
      <vt:lpstr>Jean 10</vt:lpstr>
      <vt:lpstr>Présentation PowerPoint</vt:lpstr>
      <vt:lpstr>Présentation PowerPoint</vt:lpstr>
      <vt:lpstr>Mouton et mémoire…</vt:lpstr>
      <vt:lpstr>Qui est le plus fort ?</vt:lpstr>
      <vt:lpstr>Qui est le plus fort ?</vt:lpstr>
      <vt:lpstr>Mouton ou cheval ? </vt:lpstr>
      <vt:lpstr>Parmi ses grandes fragilités : un mouton sur le dos est en danger de mort…</vt:lpstr>
      <vt:lpstr>Un mouton sur le dos est en danger de mort…</vt:lpstr>
      <vt:lpstr>Un mouton sur le dos est en danger de mort…</vt:lpstr>
      <vt:lpstr>Présentation PowerPoint</vt:lpstr>
      <vt:lpstr>Jean 10</vt:lpstr>
      <vt:lpstr>Le mouton a donc besoin d’un berger ! </vt:lpstr>
      <vt:lpstr>d’un berger qui lui parle et qui l’écoute ! </vt:lpstr>
      <vt:lpstr>… d’un berger qui marche devant ! </vt:lpstr>
      <vt:lpstr>l’Église est comme un troupeau  avec un merveilleux Berger</vt:lpstr>
      <vt:lpstr>Jean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Etienne Grosrenaud</dc:creator>
  <cp:lastModifiedBy>Etienne Grosrenaud</cp:lastModifiedBy>
  <cp:revision>5</cp:revision>
  <dcterms:created xsi:type="dcterms:W3CDTF">2024-02-18T04:14:35Z</dcterms:created>
  <dcterms:modified xsi:type="dcterms:W3CDTF">2024-02-18T16:31:22Z</dcterms:modified>
</cp:coreProperties>
</file>